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257" r:id="rId3"/>
    <p:sldId id="260" r:id="rId4"/>
    <p:sldId id="261" r:id="rId5"/>
    <p:sldId id="269" r:id="rId6"/>
    <p:sldId id="318" r:id="rId7"/>
    <p:sldId id="319" r:id="rId8"/>
    <p:sldId id="321" r:id="rId9"/>
    <p:sldId id="324" r:id="rId10"/>
    <p:sldId id="328" r:id="rId11"/>
    <p:sldId id="329" r:id="rId12"/>
    <p:sldId id="330" r:id="rId13"/>
    <p:sldId id="331" r:id="rId14"/>
    <p:sldId id="332" r:id="rId15"/>
    <p:sldId id="320" r:id="rId16"/>
    <p:sldId id="274" r:id="rId17"/>
    <p:sldId id="273" r:id="rId18"/>
    <p:sldId id="262" r:id="rId19"/>
    <p:sldId id="277" r:id="rId20"/>
    <p:sldId id="278" r:id="rId21"/>
    <p:sldId id="305" r:id="rId22"/>
    <p:sldId id="279" r:id="rId23"/>
    <p:sldId id="280" r:id="rId24"/>
    <p:sldId id="281" r:id="rId25"/>
    <p:sldId id="287" r:id="rId26"/>
    <p:sldId id="284" r:id="rId27"/>
    <p:sldId id="285" r:id="rId28"/>
    <p:sldId id="288" r:id="rId29"/>
    <p:sldId id="304" r:id="rId30"/>
    <p:sldId id="306" r:id="rId31"/>
    <p:sldId id="307" r:id="rId32"/>
    <p:sldId id="286" r:id="rId33"/>
    <p:sldId id="290" r:id="rId34"/>
    <p:sldId id="294" r:id="rId35"/>
    <p:sldId id="289" r:id="rId36"/>
    <p:sldId id="308" r:id="rId37"/>
    <p:sldId id="291" r:id="rId38"/>
    <p:sldId id="309" r:id="rId39"/>
    <p:sldId id="295" r:id="rId40"/>
    <p:sldId id="298" r:id="rId41"/>
    <p:sldId id="301" r:id="rId42"/>
    <p:sldId id="299" r:id="rId43"/>
    <p:sldId id="300" r:id="rId44"/>
    <p:sldId id="302" r:id="rId45"/>
    <p:sldId id="303" r:id="rId46"/>
    <p:sldId id="311" r:id="rId47"/>
    <p:sldId id="312" r:id="rId48"/>
    <p:sldId id="313" r:id="rId49"/>
    <p:sldId id="317" r:id="rId50"/>
    <p:sldId id="314" r:id="rId51"/>
    <p:sldId id="315" r:id="rId52"/>
    <p:sldId id="316" r:id="rId53"/>
    <p:sldId id="325" r:id="rId54"/>
    <p:sldId id="326" r:id="rId55"/>
    <p:sldId id="327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0000"/>
    <a:srgbClr val="F20000"/>
    <a:srgbClr val="4F2270"/>
    <a:srgbClr val="C19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017" autoAdjust="0"/>
    <p:restoredTop sz="68229" autoAdjust="0"/>
  </p:normalViewPr>
  <p:slideViewPr>
    <p:cSldViewPr>
      <p:cViewPr>
        <p:scale>
          <a:sx n="66" d="100"/>
          <a:sy n="66" d="100"/>
        </p:scale>
        <p:origin x="-2934" y="-3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312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B0AA39-6211-4E94-ABD8-B59E44E5692A}" type="datetimeFigureOut">
              <a:rPr lang="en-CA" smtClean="0"/>
              <a:t>18/09/2013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0BBCF-A00B-43A8-BEC1-7D1A999DB89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336180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9D06F-FC5A-4BD9-869B-FD5BDB35CA5A}" type="datetimeFigureOut">
              <a:rPr lang="en-CA" smtClean="0"/>
              <a:t>18/09/2013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4FD51-FA0A-40C9-A37F-7FFFA5281D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274895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Good</a:t>
            </a:r>
            <a:r>
              <a:rPr lang="en-CA" baseline="0" dirty="0" smtClean="0"/>
              <a:t> morning</a:t>
            </a:r>
          </a:p>
          <a:p>
            <a:endParaRPr lang="en-CA" baseline="0" dirty="0" smtClean="0"/>
          </a:p>
          <a:p>
            <a:r>
              <a:rPr lang="en-CA" baseline="0" dirty="0" smtClean="0"/>
              <a:t>I am </a:t>
            </a:r>
            <a:r>
              <a:rPr lang="en-CA" baseline="0" dirty="0" err="1" smtClean="0"/>
              <a:t>Srikanth</a:t>
            </a:r>
            <a:r>
              <a:rPr lang="en-CA" baseline="0" dirty="0" smtClean="0"/>
              <a:t> K </a:t>
            </a:r>
            <a:r>
              <a:rPr lang="en-CA" baseline="0" dirty="0" err="1" smtClean="0"/>
              <a:t>Sridharan</a:t>
            </a:r>
            <a:r>
              <a:rPr lang="en-CA" baseline="0" dirty="0" smtClean="0"/>
              <a:t>, </a:t>
            </a:r>
            <a:endParaRPr lang="en-CA" dirty="0" smtClean="0">
              <a:solidFill>
                <a:schemeClr val="bg1"/>
              </a:solidFill>
            </a:endParaRPr>
          </a:p>
          <a:p>
            <a:endParaRPr lang="en-CA" baseline="0" dirty="0" smtClean="0"/>
          </a:p>
          <a:p>
            <a:r>
              <a:rPr lang="en-CA" baseline="0" dirty="0" smtClean="0"/>
              <a:t>Today I am presenting ,y Master’s thesis Proposal, titled “</a:t>
            </a:r>
            <a:r>
              <a:rPr lang="en-CA" dirty="0" smtClean="0">
                <a:solidFill>
                  <a:schemeClr val="bg1"/>
                </a:solidFill>
              </a:rPr>
              <a:t>Solutions To The Colour Mixing Problem Present In See-Through Displays”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Supervised by </a:t>
            </a:r>
            <a:r>
              <a:rPr lang="en-CA" dirty="0" err="1" smtClean="0">
                <a:solidFill>
                  <a:schemeClr val="bg1"/>
                </a:solidFill>
              </a:rPr>
              <a:t>Dr.Pourang</a:t>
            </a:r>
            <a:r>
              <a:rPr lang="en-CA" dirty="0" smtClean="0">
                <a:solidFill>
                  <a:schemeClr val="bg1"/>
                </a:solidFill>
              </a:rPr>
              <a:t> </a:t>
            </a:r>
            <a:r>
              <a:rPr lang="en-CA" dirty="0" err="1" smtClean="0">
                <a:solidFill>
                  <a:schemeClr val="bg1"/>
                </a:solidFill>
              </a:rPr>
              <a:t>Irani</a:t>
            </a:r>
            <a:r>
              <a:rPr lang="en-CA" dirty="0" smtClean="0">
                <a:solidFill>
                  <a:schemeClr val="bg1"/>
                </a:solidFill>
              </a:rPr>
              <a:t> &amp; Co-Supervisor Dr. Juan David </a:t>
            </a:r>
            <a:r>
              <a:rPr lang="en-CA" dirty="0" err="1" smtClean="0">
                <a:solidFill>
                  <a:schemeClr val="bg1"/>
                </a:solidFill>
              </a:rPr>
              <a:t>Hincapié</a:t>
            </a:r>
            <a:r>
              <a:rPr lang="en-CA" dirty="0" smtClean="0">
                <a:solidFill>
                  <a:schemeClr val="bg1"/>
                </a:solidFill>
              </a:rPr>
              <a:t>-Ramos.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I thank you all to be present today for this talk.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1</a:t>
            </a:fld>
            <a:endParaRPr lang="en-CA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9599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Explain in</a:t>
            </a:r>
            <a:r>
              <a:rPr lang="en-CA" baseline="0" dirty="0" smtClean="0"/>
              <a:t> detail the slide 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4951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7108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Its</a:t>
            </a:r>
            <a:r>
              <a:rPr lang="en-CA" baseline="0" dirty="0" smtClean="0"/>
              <a:t> named Direct model as it provides a direct solution.</a:t>
            </a:r>
          </a:p>
          <a:p>
            <a:endParaRPr lang="en-CA" baseline="0" dirty="0" smtClean="0"/>
          </a:p>
          <a:p>
            <a:r>
              <a:rPr lang="en-CA" baseline="0" dirty="0" smtClean="0"/>
              <a:t>Explain as given on the slide !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1871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Explain the slide as per the animation order!!</a:t>
            </a:r>
          </a:p>
          <a:p>
            <a:endParaRPr lang="en-CA" dirty="0" smtClean="0"/>
          </a:p>
          <a:p>
            <a:r>
              <a:rPr lang="en-CA" dirty="0" err="1" smtClean="0"/>
              <a:t>Ie</a:t>
            </a:r>
            <a:r>
              <a:rPr lang="en-CA" dirty="0" smtClean="0"/>
              <a:t>)</a:t>
            </a:r>
          </a:p>
          <a:p>
            <a:pPr marL="228600" indent="-228600">
              <a:buAutoNum type="arabicParenR"/>
            </a:pPr>
            <a:r>
              <a:rPr lang="en-CA" dirty="0" smtClean="0"/>
              <a:t>We know the </a:t>
            </a:r>
            <a:r>
              <a:rPr lang="en-CA" dirty="0" err="1" smtClean="0"/>
              <a:t>Bg</a:t>
            </a:r>
            <a:endParaRPr lang="en-CA" dirty="0" smtClean="0"/>
          </a:p>
          <a:p>
            <a:pPr marL="228600" indent="-228600">
              <a:buAutoNum type="arabicParenR"/>
            </a:pPr>
            <a:r>
              <a:rPr lang="en-CA" dirty="0" smtClean="0"/>
              <a:t>We know the </a:t>
            </a:r>
            <a:r>
              <a:rPr lang="en-CA" dirty="0" err="1" smtClean="0"/>
              <a:t>Ci</a:t>
            </a:r>
            <a:r>
              <a:rPr lang="en-CA" baseline="0" dirty="0" smtClean="0"/>
              <a:t> ( color the computer wants to show)</a:t>
            </a:r>
          </a:p>
          <a:p>
            <a:pPr marL="228600" indent="-228600">
              <a:buAutoNum type="arabicParenR"/>
            </a:pPr>
            <a:r>
              <a:rPr lang="en-CA" baseline="0" dirty="0" smtClean="0"/>
              <a:t>Add these two colors linearly and give the predicted color mixture! 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2559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Based on the previous image </a:t>
            </a:r>
          </a:p>
          <a:p>
            <a:pPr marL="0" lvl="3" indent="0">
              <a:buNone/>
            </a:pPr>
            <a:r>
              <a:rPr lang="en-CA" sz="3200" dirty="0" smtClean="0">
                <a:solidFill>
                  <a:schemeClr val="bg1"/>
                </a:solidFill>
              </a:rPr>
              <a:t>we </a:t>
            </a:r>
            <a:r>
              <a:rPr lang="en-CA" sz="3200" dirty="0" smtClean="0">
                <a:solidFill>
                  <a:schemeClr val="accent3">
                    <a:lumMod val="75000"/>
                  </a:schemeClr>
                </a:solidFill>
              </a:rPr>
              <a:t>cannot assume</a:t>
            </a:r>
            <a:r>
              <a:rPr lang="en-CA" sz="3200" dirty="0" smtClean="0">
                <a:solidFill>
                  <a:schemeClr val="bg1"/>
                </a:solidFill>
              </a:rPr>
              <a:t>  </a:t>
            </a:r>
          </a:p>
          <a:p>
            <a:pPr marL="0" lvl="3" indent="0">
              <a:buNone/>
            </a:pPr>
            <a:r>
              <a:rPr lang="en-CA" sz="3200" dirty="0" smtClean="0">
                <a:solidFill>
                  <a:schemeClr val="bg1"/>
                </a:solidFill>
              </a:rPr>
              <a:t>Digital color intended </a:t>
            </a:r>
            <a:r>
              <a:rPr lang="en-CA" sz="3200" dirty="0" err="1" smtClean="0">
                <a:solidFill>
                  <a:schemeClr val="accent3">
                    <a:lumMod val="75000"/>
                  </a:schemeClr>
                </a:solidFill>
              </a:rPr>
              <a:t>Ci</a:t>
            </a:r>
            <a:r>
              <a:rPr lang="en-CA" sz="3200" dirty="0" smtClean="0">
                <a:solidFill>
                  <a:schemeClr val="accent3">
                    <a:lumMod val="75000"/>
                  </a:schemeClr>
                </a:solidFill>
              </a:rPr>
              <a:t>=Cs</a:t>
            </a:r>
            <a:r>
              <a:rPr lang="en-CA" sz="3200" dirty="0" smtClean="0">
                <a:solidFill>
                  <a:schemeClr val="bg1"/>
                </a:solidFill>
              </a:rPr>
              <a:t> Digital color seen</a:t>
            </a:r>
          </a:p>
          <a:p>
            <a:endParaRPr lang="en-CA" dirty="0" smtClean="0"/>
          </a:p>
          <a:p>
            <a:r>
              <a:rPr lang="en-CA" dirty="0" smtClean="0"/>
              <a:t>So there</a:t>
            </a:r>
            <a:r>
              <a:rPr lang="en-CA" baseline="0" dirty="0" smtClean="0"/>
              <a:t> is indispensable need to find the relation between </a:t>
            </a:r>
            <a:r>
              <a:rPr lang="en-CA" sz="1200" dirty="0" err="1" smtClean="0">
                <a:solidFill>
                  <a:schemeClr val="accent3">
                    <a:lumMod val="75000"/>
                  </a:schemeClr>
                </a:solidFill>
              </a:rPr>
              <a:t>Ci</a:t>
            </a:r>
            <a:r>
              <a:rPr lang="en-CA" sz="1200" dirty="0" smtClean="0">
                <a:solidFill>
                  <a:schemeClr val="accent3">
                    <a:lumMod val="75000"/>
                  </a:schemeClr>
                </a:solidFill>
              </a:rPr>
              <a:t> and Cs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7779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Is a popular method which i</a:t>
            </a:r>
            <a:r>
              <a:rPr lang="en-CA" baseline="0" dirty="0" smtClean="0"/>
              <a:t>s provides a transformation matrix to show how a particular color looks in different lighting </a:t>
            </a:r>
          </a:p>
          <a:p>
            <a:endParaRPr lang="en-CA" baseline="0" dirty="0" smtClean="0"/>
          </a:p>
          <a:p>
            <a:r>
              <a:rPr lang="en-CA" baseline="0" dirty="0" smtClean="0"/>
              <a:t>As seen in the image.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can be used to predict how the display will show a particular color 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8518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Explain as per the animation</a:t>
            </a:r>
          </a:p>
          <a:p>
            <a:endParaRPr lang="en-CA" dirty="0" smtClean="0"/>
          </a:p>
          <a:p>
            <a:pPr marL="228600" indent="-228600">
              <a:buAutoNum type="arabicParenR"/>
            </a:pPr>
            <a:r>
              <a:rPr lang="en-CA" baseline="0" dirty="0" smtClean="0"/>
              <a:t>We know the </a:t>
            </a:r>
            <a:r>
              <a:rPr lang="en-CA" baseline="0" dirty="0" err="1" smtClean="0"/>
              <a:t>Bg</a:t>
            </a:r>
            <a:endParaRPr lang="en-CA" baseline="0" dirty="0" smtClean="0"/>
          </a:p>
          <a:p>
            <a:pPr marL="228600" indent="-228600">
              <a:buAutoNum type="arabicParenR"/>
            </a:pPr>
            <a:r>
              <a:rPr lang="en-CA" baseline="0" dirty="0" smtClean="0"/>
              <a:t> We know how Computer wants the show the color</a:t>
            </a:r>
          </a:p>
          <a:p>
            <a:pPr marL="228600" indent="-228600">
              <a:buAutoNum type="arabicParenR"/>
            </a:pPr>
            <a:r>
              <a:rPr lang="en-CA" baseline="0" dirty="0" smtClean="0"/>
              <a:t>We know it </a:t>
            </a:r>
            <a:r>
              <a:rPr lang="en-CA" baseline="0" dirty="0" err="1" smtClean="0"/>
              <a:t>doesn</a:t>
            </a:r>
            <a:r>
              <a:rPr lang="en-CA" baseline="0" dirty="0" smtClean="0"/>
              <a:t> look the same as we want to show</a:t>
            </a:r>
          </a:p>
          <a:p>
            <a:pPr marL="228600" indent="-228600">
              <a:buAutoNum type="arabicParenR"/>
            </a:pPr>
            <a:r>
              <a:rPr lang="en-CA" baseline="0" dirty="0" smtClean="0"/>
              <a:t>Use cat by knowing the white point of the display to predict how </a:t>
            </a:r>
            <a:r>
              <a:rPr lang="en-CA" baseline="0" dirty="0" err="1" smtClean="0"/>
              <a:t>Ci</a:t>
            </a:r>
            <a:r>
              <a:rPr lang="en-CA" baseline="0" dirty="0" smtClean="0"/>
              <a:t> will look in the screen</a:t>
            </a:r>
          </a:p>
          <a:p>
            <a:pPr marL="228600" indent="-228600">
              <a:buAutoNum type="arabicParenR"/>
            </a:pPr>
            <a:r>
              <a:rPr lang="en-CA" baseline="0" dirty="0" smtClean="0"/>
              <a:t>Use this Cat transformed </a:t>
            </a:r>
            <a:r>
              <a:rPr lang="en-CA" baseline="0" dirty="0" err="1" smtClean="0"/>
              <a:t>Ci</a:t>
            </a:r>
            <a:r>
              <a:rPr lang="en-CA" baseline="0" dirty="0" smtClean="0"/>
              <a:t> to add with the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to predict the </a:t>
            </a:r>
            <a:r>
              <a:rPr lang="en-CA" baseline="0" dirty="0" err="1" smtClean="0"/>
              <a:t>Cp</a:t>
            </a:r>
            <a:endParaRPr lang="en-CA" baseline="0" dirty="0" smtClean="0"/>
          </a:p>
          <a:p>
            <a:pPr marL="228600" indent="-228600">
              <a:buAutoNum type="arabicParenR"/>
            </a:pP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8258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Read</a:t>
            </a:r>
            <a:r>
              <a:rPr lang="en-CA" baseline="0" dirty="0" smtClean="0"/>
              <a:t> out the first point</a:t>
            </a:r>
          </a:p>
          <a:p>
            <a:endParaRPr lang="en-CA" baseline="0" dirty="0" smtClean="0"/>
          </a:p>
          <a:p>
            <a:r>
              <a:rPr lang="en-CA" baseline="0" dirty="0" smtClean="0"/>
              <a:t>So there is a need to know how each color the Computer wants to show ill be shown in the display.</a:t>
            </a:r>
          </a:p>
          <a:p>
            <a:endParaRPr lang="en-CA" baseline="0" dirty="0" smtClean="0"/>
          </a:p>
          <a:p>
            <a:r>
              <a:rPr lang="en-CA" baseline="0" dirty="0" smtClean="0"/>
              <a:t>Using a precise device like a colorimeter we can map each color in a </a:t>
            </a:r>
            <a:r>
              <a:rPr lang="en-CA" baseline="0" dirty="0" err="1" smtClean="0"/>
              <a:t>stnd</a:t>
            </a:r>
            <a:r>
              <a:rPr lang="en-CA" baseline="0" dirty="0" smtClean="0"/>
              <a:t> gamut  like </a:t>
            </a:r>
            <a:r>
              <a:rPr lang="en-CA" baseline="0" dirty="0" err="1" smtClean="0"/>
              <a:t>sRGB</a:t>
            </a:r>
            <a:r>
              <a:rPr lang="en-CA" baseline="0" dirty="0" smtClean="0"/>
              <a:t> to the a custom gamut based on how the display shows the color,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0832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It might look some thing like this , but not</a:t>
            </a:r>
            <a:r>
              <a:rPr lang="en-CA" baseline="0" dirty="0" smtClean="0"/>
              <a:t> exactly like this , this is just a descriptive example.</a:t>
            </a:r>
          </a:p>
          <a:p>
            <a:endParaRPr lang="en-CA" baseline="0" dirty="0" smtClean="0"/>
          </a:p>
          <a:p>
            <a:r>
              <a:rPr lang="en-CA" baseline="0" dirty="0" smtClean="0"/>
              <a:t>Where we know each color in one space and its corresponding representation in the custom space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2192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First show that how system</a:t>
            </a:r>
            <a:r>
              <a:rPr lang="en-CA" baseline="0" dirty="0" smtClean="0"/>
              <a:t> wants to show the color </a:t>
            </a:r>
          </a:p>
          <a:p>
            <a:r>
              <a:rPr lang="en-CA" baseline="0" dirty="0" smtClean="0"/>
              <a:t>And how its mapped to a custom gamut ,where each color is indexed to its source in </a:t>
            </a:r>
            <a:r>
              <a:rPr lang="en-CA" baseline="0" dirty="0" err="1" smtClean="0"/>
              <a:t>sRGB</a:t>
            </a:r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Once we know what </a:t>
            </a:r>
            <a:r>
              <a:rPr lang="en-CA" baseline="0" dirty="0" err="1" smtClean="0"/>
              <a:t>Ci</a:t>
            </a:r>
            <a:r>
              <a:rPr lang="en-CA" baseline="0" dirty="0" smtClean="0"/>
              <a:t> is , we look up in this table where it can give the corresponding RGB in custom space ,</a:t>
            </a:r>
          </a:p>
          <a:p>
            <a:r>
              <a:rPr lang="en-CA" baseline="0" dirty="0" smtClean="0"/>
              <a:t>Then on know this and the BG we can find Cp.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9161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OSTD are of 2 types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Additive 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&amp;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2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Subtractive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 smtClean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Advantage</a:t>
            </a:r>
            <a:r>
              <a:rPr lang="en-CA" sz="1200" baseline="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 of having its own light source enables Additive OSTD to have Hardware's of different form factors such as mobiles, HMD, window based displays!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aseline="0" dirty="0" smtClean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aseline="0" dirty="0" smtClean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6361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Once</a:t>
            </a:r>
            <a:r>
              <a:rPr lang="en-CA" baseline="0" dirty="0" smtClean="0"/>
              <a:t> we know how the color will be shown , we gain control over the display which we previously lacked.</a:t>
            </a:r>
          </a:p>
          <a:p>
            <a:r>
              <a:rPr lang="en-CA" baseline="0" dirty="0" smtClean="0"/>
              <a:t>Now we can choose do with the display as we chose to.</a:t>
            </a:r>
          </a:p>
          <a:p>
            <a:endParaRPr lang="en-CA" baseline="0" dirty="0" smtClean="0"/>
          </a:p>
          <a:p>
            <a:r>
              <a:rPr lang="en-CA" baseline="0" dirty="0" smtClean="0"/>
              <a:t>We can adjust the color in the display in such a way that when the color addition does happen we get to see the resultant color as the color we intend to show !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9717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 intend to do</a:t>
            </a:r>
            <a:r>
              <a:rPr lang="en-CA" baseline="0" dirty="0" smtClean="0"/>
              <a:t> user studies to verify my model’s color prediction and algorithms </a:t>
            </a:r>
            <a:r>
              <a:rPr lang="en-CA" baseline="0" dirty="0" err="1" smtClean="0"/>
              <a:t>acuratenes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9617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These</a:t>
            </a:r>
            <a:r>
              <a:rPr lang="en-CA" baseline="0" dirty="0" smtClean="0"/>
              <a:t> are the colors which I will be using in my evaluations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342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 smtClean="0"/>
              <a:t>Lumist</a:t>
            </a:r>
            <a:r>
              <a:rPr lang="en-CA" dirty="0" smtClean="0"/>
              <a:t> and Lenovo</a:t>
            </a:r>
            <a:r>
              <a:rPr lang="en-CA" baseline="0" dirty="0" smtClean="0"/>
              <a:t> S-800 phone with transparent OLED</a:t>
            </a:r>
          </a:p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7848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Explain just </a:t>
            </a:r>
            <a:r>
              <a:rPr lang="en-CA" dirty="0" err="1" smtClean="0"/>
              <a:t>wats</a:t>
            </a:r>
            <a:r>
              <a:rPr lang="en-CA" baseline="0" dirty="0" smtClean="0"/>
              <a:t> in the slide using the pic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11447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Explain this is how the users would</a:t>
            </a:r>
            <a:r>
              <a:rPr lang="en-CA" baseline="0" dirty="0" smtClean="0"/>
              <a:t> see and choose ,.. So that we can arrive at d and D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653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Explain just </a:t>
            </a:r>
            <a:r>
              <a:rPr lang="en-CA" dirty="0" err="1" smtClean="0"/>
              <a:t>wats</a:t>
            </a:r>
            <a:r>
              <a:rPr lang="en-CA" baseline="0" dirty="0" smtClean="0"/>
              <a:t> in the slide using the pic</a:t>
            </a:r>
            <a:endParaRPr lang="en-CA" dirty="0" smtClean="0"/>
          </a:p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79545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Explain this is how the users would</a:t>
            </a:r>
            <a:r>
              <a:rPr lang="en-CA" baseline="0" dirty="0" smtClean="0"/>
              <a:t> see and choose ,.. So that we can arrive at d and D</a:t>
            </a:r>
            <a:endParaRPr lang="en-CA" dirty="0" smtClean="0"/>
          </a:p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9433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Once the </a:t>
            </a:r>
            <a:r>
              <a:rPr lang="en-CA" dirty="0" err="1" smtClean="0"/>
              <a:t>algo</a:t>
            </a:r>
            <a:r>
              <a:rPr lang="en-CA" dirty="0" smtClean="0"/>
              <a:t> and model are </a:t>
            </a:r>
            <a:r>
              <a:rPr lang="en-CA" dirty="0" err="1" smtClean="0"/>
              <a:t>verfy</a:t>
            </a:r>
            <a:r>
              <a:rPr lang="en-CA" dirty="0" smtClean="0"/>
              <a:t> I also intend</a:t>
            </a:r>
            <a:r>
              <a:rPr lang="en-CA" baseline="0" dirty="0" smtClean="0"/>
              <a:t> to test the system ,. !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0559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JND is the Euclidian distance between 2 given</a:t>
            </a:r>
            <a:r>
              <a:rPr lang="en-CA" baseline="0" dirty="0" smtClean="0"/>
              <a:t> color in a color space with in which the colors appear same to humans.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In XYZ space it varies with each color, but in uniform spaces like LAB and LUV its constant number ( 2.5 in lab).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2416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However</a:t>
            </a:r>
            <a:r>
              <a:rPr lang="en-CA" baseline="0" dirty="0" smtClean="0"/>
              <a:t> </a:t>
            </a:r>
            <a:r>
              <a:rPr lang="en-CA" dirty="0" smtClean="0"/>
              <a:t> additive OSTD  has a </a:t>
            </a:r>
            <a:r>
              <a:rPr lang="en-CA" dirty="0" smtClean="0"/>
              <a:t>problem!</a:t>
            </a:r>
          </a:p>
          <a:p>
            <a:endParaRPr lang="en-CA" dirty="0" smtClean="0"/>
          </a:p>
          <a:p>
            <a:r>
              <a:rPr lang="en-CA" dirty="0" smtClean="0"/>
              <a:t>The real</a:t>
            </a:r>
            <a:r>
              <a:rPr lang="en-CA" baseline="0" dirty="0" smtClean="0"/>
              <a:t> world background color </a:t>
            </a:r>
            <a:r>
              <a:rPr lang="en-CA" baseline="0" dirty="0" err="1" smtClean="0"/>
              <a:t>belnds</a:t>
            </a:r>
            <a:r>
              <a:rPr lang="en-CA" baseline="0" dirty="0" smtClean="0"/>
              <a:t> with </a:t>
            </a:r>
            <a:r>
              <a:rPr lang="en-CA" baseline="0" dirty="0" smtClean="0"/>
              <a:t>the displayed color.</a:t>
            </a:r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Color</a:t>
            </a:r>
            <a:r>
              <a:rPr lang="en-CA" baseline="0" dirty="0" smtClean="0"/>
              <a:t> are essential to clarity of the display, colors help humans to clearly understand the contents on the display.</a:t>
            </a:r>
          </a:p>
          <a:p>
            <a:r>
              <a:rPr lang="en-CA" baseline="0" dirty="0" smtClean="0"/>
              <a:t>How ever this basic need for a display becomes a challenge with see-through displays, as the content on the screen always affected by the physical background.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</a:t>
            </a:r>
            <a:r>
              <a:rPr lang="en-CA" baseline="0" dirty="0" smtClean="0"/>
              <a:t>phenomenon cause the users perception of the color being displayed to changes from what the color originally is </a:t>
            </a:r>
            <a:r>
              <a:rPr lang="en-CA" baseline="0" dirty="0" smtClean="0"/>
              <a:t>!</a:t>
            </a:r>
          </a:p>
          <a:p>
            <a:endParaRPr lang="en-CA" baseline="0" dirty="0" smtClean="0"/>
          </a:p>
          <a:p>
            <a:endParaRPr lang="en-CA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63990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Explain</a:t>
            </a:r>
            <a:r>
              <a:rPr lang="en-CA" baseline="0" dirty="0" smtClean="0"/>
              <a:t> why this might not work</a:t>
            </a:r>
          </a:p>
          <a:p>
            <a:endParaRPr lang="en-CA" baseline="0" dirty="0" smtClean="0"/>
          </a:p>
          <a:p>
            <a:r>
              <a:rPr lang="en-CA" baseline="0" dirty="0" smtClean="0"/>
              <a:t>As seen in the fig , which is a primitive data collected using a ordinary wen cam , there is a clear color difference between the color computer wants to show(red) and the color seen in the screen (blue)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can be due to various factor:</a:t>
            </a:r>
          </a:p>
          <a:p>
            <a:pPr marL="0" indent="0">
              <a:buNone/>
            </a:pPr>
            <a:r>
              <a:rPr lang="en-CA" baseline="0" dirty="0" smtClean="0"/>
              <a:t>Bad camera data</a:t>
            </a:r>
          </a:p>
          <a:p>
            <a:pPr marL="0" indent="0">
              <a:buNone/>
            </a:pPr>
            <a:r>
              <a:rPr lang="en-CA" baseline="0" dirty="0" smtClean="0"/>
              <a:t>or</a:t>
            </a:r>
          </a:p>
          <a:p>
            <a:pPr marL="0" indent="0">
              <a:buNone/>
            </a:pPr>
            <a:r>
              <a:rPr lang="en-CA" baseline="0" dirty="0" smtClean="0"/>
              <a:t>Display capability of the device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9227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Just explain what's given</a:t>
            </a:r>
            <a:r>
              <a:rPr lang="en-CA" baseline="0" dirty="0" smtClean="0"/>
              <a:t> the slid</a:t>
            </a:r>
          </a:p>
          <a:p>
            <a:endParaRPr lang="en-CA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</a:rPr>
              <a:t>Colors=Power </a:t>
            </a:r>
            <a:r>
              <a:rPr lang="en-CA" dirty="0" err="1" smtClean="0">
                <a:solidFill>
                  <a:schemeClr val="bg1"/>
                </a:solidFill>
              </a:rPr>
              <a:t>Vs</a:t>
            </a:r>
            <a:r>
              <a:rPr lang="en-CA" dirty="0" smtClean="0">
                <a:solidFill>
                  <a:schemeClr val="bg1"/>
                </a:solidFill>
              </a:rPr>
              <a:t> Wavelength</a:t>
            </a:r>
          </a:p>
          <a:p>
            <a:endParaRPr lang="en-CA" dirty="0" smtClean="0"/>
          </a:p>
          <a:p>
            <a:r>
              <a:rPr lang="en-CA" dirty="0" smtClean="0"/>
              <a:t>And it works in addictive</a:t>
            </a:r>
            <a:r>
              <a:rPr lang="en-CA" baseline="0" dirty="0" smtClean="0"/>
              <a:t> and subtractive way !</a:t>
            </a:r>
          </a:p>
          <a:p>
            <a:endParaRPr lang="en-CA" baseline="0" dirty="0" smtClean="0"/>
          </a:p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49490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Read</a:t>
            </a:r>
            <a:r>
              <a:rPr lang="en-CA" baseline="0" dirty="0" smtClean="0"/>
              <a:t> the first sentence out loud ,.. And say </a:t>
            </a:r>
          </a:p>
          <a:p>
            <a:endParaRPr lang="en-CA" baseline="0" dirty="0" smtClean="0"/>
          </a:p>
          <a:p>
            <a:r>
              <a:rPr lang="en-CA" baseline="0" dirty="0" smtClean="0"/>
              <a:t>Color is a abstract concept , its just what human eyes can pick up form the electromagnetic spectrum. In order to quantify it , human subject are needed.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There are different color spaces as given in the slide</a:t>
            </a:r>
          </a:p>
          <a:p>
            <a:endParaRPr lang="en-CA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55258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  <a:p>
            <a:r>
              <a:rPr lang="en-CA" dirty="0" smtClean="0"/>
              <a:t>Juan</a:t>
            </a:r>
            <a:r>
              <a:rPr lang="en-CA" baseline="0" dirty="0" smtClean="0"/>
              <a:t> , is this slide needed ?? Or just above two is enough??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2264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So the Problem statement I will</a:t>
            </a:r>
            <a:r>
              <a:rPr lang="en-CA" baseline="0" dirty="0" smtClean="0"/>
              <a:t> be working with is :..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3481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 efforts</a:t>
            </a:r>
            <a:r>
              <a:rPr lang="en-CA" baseline="0" dirty="0" smtClean="0"/>
              <a:t> of background has been studied before by various researchers mostly in the field of Augmented reality.</a:t>
            </a:r>
          </a:p>
          <a:p>
            <a:endParaRPr lang="en-CA" baseline="0" dirty="0" smtClean="0"/>
          </a:p>
          <a:p>
            <a:pPr marL="0" indent="0">
              <a:buNone/>
            </a:pPr>
            <a:endParaRPr lang="en-CA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CA" sz="1200" baseline="0" dirty="0" smtClean="0">
              <a:solidFill>
                <a:schemeClr val="bg1"/>
              </a:solidFill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CA" sz="1200" dirty="0" smtClean="0">
                <a:solidFill>
                  <a:schemeClr val="bg1"/>
                </a:solidFill>
              </a:rPr>
              <a:t> Steven et al 2011, studies outdoor use of AR</a:t>
            </a:r>
            <a:r>
              <a:rPr lang="en-CA" sz="1200" baseline="0" dirty="0" smtClean="0">
                <a:solidFill>
                  <a:schemeClr val="bg1"/>
                </a:solidFill>
              </a:rPr>
              <a:t> system, where they found on heavy influence from the background users used their hand on have a consistent </a:t>
            </a:r>
            <a:r>
              <a:rPr lang="en-CA" sz="1200" baseline="0" dirty="0" err="1" smtClean="0">
                <a:solidFill>
                  <a:schemeClr val="bg1"/>
                </a:solidFill>
              </a:rPr>
              <a:t>bg</a:t>
            </a:r>
            <a:r>
              <a:rPr lang="en-CA" sz="1200" baseline="0" dirty="0" smtClean="0">
                <a:solidFill>
                  <a:schemeClr val="bg1"/>
                </a:solidFill>
              </a:rPr>
              <a:t> to look at the contents !!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CA" sz="1200" dirty="0" smtClean="0">
              <a:solidFill>
                <a:schemeClr val="bg1"/>
              </a:solidFill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CA" sz="1200" dirty="0" err="1" smtClean="0">
                <a:solidFill>
                  <a:schemeClr val="bg1"/>
                </a:solidFill>
              </a:rPr>
              <a:t>Kohei</a:t>
            </a:r>
            <a:r>
              <a:rPr lang="en-CA" sz="1200" dirty="0" smtClean="0">
                <a:solidFill>
                  <a:schemeClr val="bg1"/>
                </a:solidFill>
              </a:rPr>
              <a:t> et al 2008, </a:t>
            </a:r>
            <a:r>
              <a:rPr lang="en-CA" sz="1200" baseline="0" dirty="0" smtClean="0">
                <a:solidFill>
                  <a:schemeClr val="bg1"/>
                </a:solidFill>
              </a:rPr>
              <a:t> designed a system which shifts the content of a AR system as the background’s color was causing contrast issue.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CA" sz="1200" dirty="0" smtClean="0">
              <a:solidFill>
                <a:schemeClr val="bg1"/>
              </a:solidFill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CA" sz="12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sz="1200" dirty="0" smtClean="0">
                <a:solidFill>
                  <a:schemeClr val="bg1"/>
                </a:solidFill>
              </a:rPr>
              <a:t>This shows that this influence of the background</a:t>
            </a:r>
            <a:r>
              <a:rPr lang="en-CA" sz="1200" baseline="0" dirty="0" smtClean="0">
                <a:solidFill>
                  <a:schemeClr val="bg1"/>
                </a:solidFill>
              </a:rPr>
              <a:t> is a significant problem</a:t>
            </a:r>
            <a:endParaRPr lang="en-CA" sz="1200" dirty="0" smtClean="0">
              <a:solidFill>
                <a:schemeClr val="bg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9748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dirty="0" smtClean="0">
              <a:solidFill>
                <a:schemeClr val="bg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9748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Color correction in projector are</a:t>
            </a:r>
            <a:r>
              <a:rPr lang="en-CA" baseline="0" dirty="0" smtClean="0"/>
              <a:t> a close related area which also deals with real world color affecting the digital.</a:t>
            </a:r>
          </a:p>
          <a:p>
            <a:endParaRPr lang="en-CA" baseline="0" dirty="0" smtClean="0"/>
          </a:p>
          <a:p>
            <a:r>
              <a:rPr lang="en-CA" baseline="0" dirty="0" smtClean="0"/>
              <a:t>1) This work was the base line for previously shown work by  </a:t>
            </a:r>
            <a:r>
              <a:rPr lang="en-CA" dirty="0" err="1" smtClean="0">
                <a:solidFill>
                  <a:schemeClr val="bg1"/>
                </a:solidFill>
              </a:rPr>
              <a:t>Weiland</a:t>
            </a:r>
            <a:r>
              <a:rPr lang="en-CA" dirty="0" smtClean="0">
                <a:solidFill>
                  <a:schemeClr val="bg1"/>
                </a:solidFill>
              </a:rPr>
              <a:t> .</a:t>
            </a:r>
          </a:p>
          <a:p>
            <a:endParaRPr lang="en-CA" dirty="0" smtClean="0">
              <a:solidFill>
                <a:schemeClr val="bg1"/>
              </a:solidFill>
            </a:endParaRPr>
          </a:p>
          <a:p>
            <a:r>
              <a:rPr lang="en-CA" dirty="0" smtClean="0">
                <a:solidFill>
                  <a:schemeClr val="bg1"/>
                </a:solidFill>
              </a:rPr>
              <a:t>2)Work deals with projecting on to a</a:t>
            </a:r>
            <a:r>
              <a:rPr lang="en-CA" baseline="0" dirty="0" smtClean="0">
                <a:solidFill>
                  <a:schemeClr val="bg1"/>
                </a:solidFill>
              </a:rPr>
              <a:t> physical display.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5143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6951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The</a:t>
            </a:r>
            <a:r>
              <a:rPr lang="en-CA" baseline="0" dirty="0" smtClean="0"/>
              <a:t> systems consists of </a:t>
            </a:r>
          </a:p>
          <a:p>
            <a:endParaRPr lang="en-CA" baseline="0" dirty="0" smtClean="0"/>
          </a:p>
          <a:p>
            <a:pPr marL="228600" indent="-228600">
              <a:buAutoNum type="arabicParenR"/>
            </a:pPr>
            <a:r>
              <a:rPr lang="en-CA" baseline="0" dirty="0" smtClean="0"/>
              <a:t>Model</a:t>
            </a:r>
          </a:p>
          <a:p>
            <a:pPr marL="228600" indent="-228600">
              <a:buAutoNum type="arabicParenR"/>
            </a:pPr>
            <a:r>
              <a:rPr lang="en-CA" baseline="0" dirty="0" smtClean="0"/>
              <a:t>Algorithm</a:t>
            </a:r>
          </a:p>
          <a:p>
            <a:pPr marL="0" indent="0">
              <a:buNone/>
            </a:pPr>
            <a:endParaRPr lang="en-CA" baseline="0" dirty="0" smtClean="0"/>
          </a:p>
          <a:p>
            <a:pPr marL="0" indent="0">
              <a:buNone/>
            </a:pPr>
            <a:r>
              <a:rPr lang="en-CA" baseline="0" dirty="0" smtClean="0"/>
              <a:t>The system takes in input as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and digital color , the model predicts the mixture based on which the algorithm corrects the color. Which is the output which will be displayed on the screen.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2940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85A8A-AD7B-41C8-9677-FF764A3D4A3A}" type="datetime1">
              <a:rPr lang="en-CA" smtClean="0"/>
              <a:t>18/09/2013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0779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F748B-6F89-44E2-9E5D-7998BBF74137}" type="datetime1">
              <a:rPr lang="en-CA" smtClean="0"/>
              <a:t>18/09/2013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0409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D62-5308-46BD-AB39-3798F5CED572}" type="datetime1">
              <a:rPr lang="en-CA" smtClean="0"/>
              <a:t>18/09/2013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013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18/09/2013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09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5F47D-AD13-458F-B9B9-57C6F9E40659}" type="datetime1">
              <a:rPr lang="en-CA" smtClean="0"/>
              <a:t>18/09/2013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8682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5F6AF-6D1F-4C54-B6BB-763CDAE85BD7}" type="datetime1">
              <a:rPr lang="en-CA" smtClean="0"/>
              <a:t>18/09/2013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5477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CE94D-6753-4DB6-8922-45F02E36D785}" type="datetime1">
              <a:rPr lang="en-CA" smtClean="0"/>
              <a:t>18/09/2013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2083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BB57-5B8F-404B-AB78-2C17C421ADE7}" type="datetime1">
              <a:rPr lang="en-CA" smtClean="0"/>
              <a:t>18/09/2013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6644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CD6C6-4B77-4155-8C73-5C3F52CDCE15}" type="datetime1">
              <a:rPr lang="en-CA" smtClean="0"/>
              <a:t>18/09/2013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2641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C4C0-ACC0-44F0-95A4-8A85B791836D}" type="datetime1">
              <a:rPr lang="en-CA" smtClean="0"/>
              <a:t>18/09/2013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758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D8919-DD4F-4B57-8E15-B37B7A38C854}" type="datetime1">
              <a:rPr lang="en-CA" smtClean="0"/>
              <a:t>18/09/2013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540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A064A-9C53-46F5-B82B-291E922889F8}" type="datetime1">
              <a:rPr lang="en-CA" smtClean="0"/>
              <a:t>18/09/2013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36B21-1F44-4473-ADD1-51B9BB9DE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5732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836712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Color Correction for Optical See-Through Displays Using Display Color Profiles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3284984"/>
            <a:ext cx="6400800" cy="2400672"/>
          </a:xfrm>
        </p:spPr>
        <p:txBody>
          <a:bodyPr>
            <a:normAutofit fontScale="92500" lnSpcReduction="20000"/>
          </a:bodyPr>
          <a:lstStyle/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Srikanth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Kirshnamachari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Sridharan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Dr. Juan David </a:t>
            </a:r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Hincapié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-Ramos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Dr. David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R. </a:t>
            </a:r>
            <a:r>
              <a:rPr lang="en-CA" dirty="0" err="1">
                <a:solidFill>
                  <a:schemeClr val="bg1"/>
                </a:solidFill>
                <a:latin typeface="Calibri Light" panose="020F0302020204030204" pitchFamily="34" charset="0"/>
              </a:rPr>
              <a:t>Flatla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Dr. </a:t>
            </a:r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Pourang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Irani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1D1CD-4073-4F83-BE0A-CA9D5FEC0D9D}" type="datetime1">
              <a:rPr lang="en-CA" smtClean="0"/>
              <a:t>18/09/2013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783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Background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To pick a alternate color we need ability to predict how colors blend on a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g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iven display.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propose a new color blending model that can predict how colors blend on a OSTD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18/09/2013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6626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Color Blending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Color blending is the phenomenon where two colors mix to form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 third.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Gabbard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et al.[2010], studied such color changes in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 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by building an experimental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test-bed</a:t>
            </a:r>
          </a:p>
          <a:p>
            <a:pPr lvl="1"/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lvl="1"/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18/09/2013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11</a:t>
            </a:fld>
            <a:endParaRPr lang="en-CA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3" y="548680"/>
            <a:ext cx="9144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8215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Color Blending Model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created a new Color Blending model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It is based on Two distortions functions: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Render Distortion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Material Distortion 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457200" lvl="1" indent="0">
              <a:buNone/>
            </a:pPr>
            <a:endParaRPr lang="en-CA" sz="24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457200" lvl="1" indent="0">
              <a:buNone/>
            </a:pPr>
            <a:r>
              <a:rPr lang="en-CA" sz="24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Blended Color </a:t>
            </a:r>
            <a:r>
              <a:rPr lang="en-CA" sz="2400" dirty="0">
                <a:solidFill>
                  <a:schemeClr val="bg1"/>
                </a:solidFill>
                <a:latin typeface="Calibri Light" panose="020F0302020204030204" pitchFamily="34" charset="0"/>
              </a:rPr>
              <a:t>= </a:t>
            </a:r>
            <a:r>
              <a:rPr lang="en-CA" sz="24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</a:t>
            </a:r>
            <a:r>
              <a:rPr lang="en-CA" sz="18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render</a:t>
            </a:r>
            <a:r>
              <a:rPr lang="en-CA" sz="24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(Digital Color) </a:t>
            </a:r>
            <a:r>
              <a:rPr lang="en-CA" sz="2400" dirty="0">
                <a:solidFill>
                  <a:schemeClr val="bg1"/>
                </a:solidFill>
                <a:latin typeface="Calibri Light" panose="020F0302020204030204" pitchFamily="34" charset="0"/>
              </a:rPr>
              <a:t>+ </a:t>
            </a:r>
            <a:r>
              <a:rPr lang="en-CA" sz="24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</a:t>
            </a:r>
            <a:r>
              <a:rPr lang="en-CA" sz="18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material</a:t>
            </a:r>
            <a:r>
              <a:rPr lang="en-CA" sz="24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(</a:t>
            </a:r>
            <a:r>
              <a:rPr lang="en-CA" sz="24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Bg</a:t>
            </a:r>
            <a:r>
              <a:rPr lang="en-CA" sz="24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Color)</a:t>
            </a:r>
            <a:endParaRPr lang="en-CA" sz="24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18/09/2013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12</a:t>
            </a:fld>
            <a:endParaRPr lang="en-CA"/>
          </a:p>
        </p:txBody>
      </p:sp>
      <p:pic>
        <p:nvPicPr>
          <p:cNvPr id="9218" name="Picture 2" descr="C:\see-through-project\gt\STColorCorrection\Docs\VRST 2013\ColorBlending2.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42"/>
            <a:ext cx="9144000" cy="475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235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Color Blending Model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18/09/2013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13</a:t>
            </a:fld>
            <a:endParaRPr lang="en-CA"/>
          </a:p>
        </p:txBody>
      </p:sp>
      <p:pic>
        <p:nvPicPr>
          <p:cNvPr id="10242" name="Picture 2" descr="C:\see-through-project\gt\STColorCorrection\Docs\VRST 2013\DisplayDistortion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87488"/>
            <a:ext cx="7904675" cy="392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11560" y="1687488"/>
            <a:ext cx="3952337" cy="39230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563897" y="1686046"/>
            <a:ext cx="3952337" cy="39230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1691680" y="1340768"/>
            <a:ext cx="19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Foreground Colors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55951" y="1342202"/>
            <a:ext cx="1933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Background Colors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59632" y="5609107"/>
            <a:ext cx="2716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Render Distortion Function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92080" y="5589555"/>
            <a:ext cx="288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Material Distortion Function 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110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Contribution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 new Color blending Model for OSTD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Introduce </a:t>
            </a:r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Binned Profile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(BP) – To handle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Render Distortion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</a:p>
          <a:p>
            <a:r>
              <a:rPr lang="en-CA" dirty="0">
                <a:solidFill>
                  <a:schemeClr val="accent3"/>
                </a:solidFill>
                <a:latin typeface="Calibri Light" panose="020F0302020204030204" pitchFamily="34" charset="0"/>
              </a:rPr>
              <a:t>BP </a:t>
            </a:r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Method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-Color Blending Model Based on BP 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BP Based Color Correction</a:t>
            </a: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18/09/2013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7797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Color Correction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5F47D-AD13-458F-B9B9-57C6F9E40659}" type="datetime1">
              <a:rPr lang="en-CA" smtClean="0"/>
              <a:t>18/09/2013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15</a:t>
            </a:fld>
            <a:endParaRPr lang="en-CA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72816"/>
            <a:ext cx="4680520" cy="4040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00" y="2286000"/>
            <a:ext cx="25717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691680" y="5890562"/>
            <a:ext cx="4400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err="1" smtClean="0">
                <a:solidFill>
                  <a:schemeClr val="bg1"/>
                </a:solidFill>
              </a:rPr>
              <a:t>Nayar</a:t>
            </a:r>
            <a:r>
              <a:rPr lang="en-CA" sz="1600" dirty="0" smtClean="0">
                <a:solidFill>
                  <a:schemeClr val="bg1"/>
                </a:solidFill>
              </a:rPr>
              <a:t> et al</a:t>
            </a:r>
            <a:r>
              <a:rPr lang="en-CA" sz="1600" dirty="0">
                <a:solidFill>
                  <a:schemeClr val="bg1"/>
                </a:solidFill>
              </a:rPr>
              <a:t>, A projection system with radiometric</a:t>
            </a:r>
          </a:p>
          <a:p>
            <a:r>
              <a:rPr lang="en-CA" sz="1600" dirty="0">
                <a:solidFill>
                  <a:schemeClr val="bg1"/>
                </a:solidFill>
              </a:rPr>
              <a:t>compensation for screen </a:t>
            </a:r>
            <a:r>
              <a:rPr lang="en-CA" sz="1600" dirty="0" smtClean="0">
                <a:solidFill>
                  <a:schemeClr val="bg1"/>
                </a:solidFill>
              </a:rPr>
              <a:t>imperfections 2003</a:t>
            </a:r>
            <a:endParaRPr lang="en-CA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02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1835696" y="5609095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err="1" smtClean="0">
                <a:solidFill>
                  <a:schemeClr val="bg1"/>
                </a:solidFill>
              </a:rPr>
              <a:t>Bimber</a:t>
            </a:r>
            <a:r>
              <a:rPr lang="en-CA" i="1" dirty="0" smtClean="0">
                <a:solidFill>
                  <a:schemeClr val="bg1"/>
                </a:solidFill>
              </a:rPr>
              <a:t> </a:t>
            </a:r>
            <a:r>
              <a:rPr lang="en-CA" dirty="0" smtClean="0">
                <a:solidFill>
                  <a:schemeClr val="bg1"/>
                </a:solidFill>
              </a:rPr>
              <a:t>et al </a:t>
            </a:r>
            <a:r>
              <a:rPr lang="en-CA" dirty="0" smtClean="0">
                <a:solidFill>
                  <a:schemeClr val="bg1"/>
                </a:solidFill>
              </a:rPr>
              <a:t>Embedded entertainment </a:t>
            </a:r>
            <a:r>
              <a:rPr lang="en-CA" dirty="0">
                <a:solidFill>
                  <a:schemeClr val="bg1"/>
                </a:solidFill>
              </a:rPr>
              <a:t>with smart projectors.2005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16</a:t>
            </a:fld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D890D-A529-435F-A6D1-F344C1AC3BFF}" type="datetime1">
              <a:rPr lang="en-CA" smtClean="0"/>
              <a:t>18/09/2013</a:t>
            </a:fld>
            <a:endParaRPr lang="en-CA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061" y="1298796"/>
            <a:ext cx="6268676" cy="4208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 flipH="1">
            <a:off x="1115616" y="5625413"/>
            <a:ext cx="8208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>
                <a:solidFill>
                  <a:schemeClr val="bg1"/>
                </a:solidFill>
              </a:rPr>
              <a:t>Menk</a:t>
            </a:r>
            <a:r>
              <a:rPr lang="en-CA" dirty="0" smtClean="0">
                <a:solidFill>
                  <a:schemeClr val="bg1"/>
                </a:solidFill>
              </a:rPr>
              <a:t> et al, Interactive </a:t>
            </a:r>
            <a:r>
              <a:rPr lang="en-CA" dirty="0">
                <a:solidFill>
                  <a:schemeClr val="bg1"/>
                </a:solidFill>
              </a:rPr>
              <a:t>visualization </a:t>
            </a:r>
            <a:r>
              <a:rPr lang="en-CA" dirty="0" smtClean="0">
                <a:solidFill>
                  <a:schemeClr val="bg1"/>
                </a:solidFill>
              </a:rPr>
              <a:t>technique for </a:t>
            </a:r>
            <a:r>
              <a:rPr lang="en-CA" dirty="0">
                <a:solidFill>
                  <a:schemeClr val="bg1"/>
                </a:solidFill>
              </a:rPr>
              <a:t>truthful color reproduction in spatial </a:t>
            </a:r>
            <a:r>
              <a:rPr lang="en-CA" dirty="0" smtClean="0">
                <a:solidFill>
                  <a:schemeClr val="bg1"/>
                </a:solidFill>
              </a:rPr>
              <a:t>augmented reality applications. ISMAR 2011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609600" y="3168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Existing Works on Color Correction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45" y="1318305"/>
            <a:ext cx="8354109" cy="419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40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74" y="17742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Color Correction</a:t>
            </a:r>
            <a:b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in OSTD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1584185" y="5589240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 </a:t>
            </a:r>
            <a:r>
              <a:rPr lang="en-CA" dirty="0" err="1" smtClean="0">
                <a:solidFill>
                  <a:schemeClr val="bg1"/>
                </a:solidFill>
              </a:rPr>
              <a:t>Weiland</a:t>
            </a:r>
            <a:r>
              <a:rPr lang="en-CA" dirty="0" smtClean="0">
                <a:solidFill>
                  <a:schemeClr val="bg1"/>
                </a:solidFill>
              </a:rPr>
              <a:t> et </a:t>
            </a:r>
            <a:r>
              <a:rPr lang="en-CA" dirty="0" smtClean="0">
                <a:solidFill>
                  <a:schemeClr val="bg1"/>
                </a:solidFill>
              </a:rPr>
              <a:t>al, </a:t>
            </a:r>
            <a:r>
              <a:rPr lang="en-CA" dirty="0" smtClean="0">
                <a:solidFill>
                  <a:schemeClr val="bg1"/>
                </a:solidFill>
              </a:rPr>
              <a:t>Colorimetric and </a:t>
            </a:r>
            <a:r>
              <a:rPr lang="en-CA" dirty="0">
                <a:solidFill>
                  <a:schemeClr val="bg1"/>
                </a:solidFill>
              </a:rPr>
              <a:t>photometric compensation for optical </a:t>
            </a:r>
            <a:r>
              <a:rPr lang="en-CA" dirty="0" smtClean="0">
                <a:solidFill>
                  <a:schemeClr val="bg1"/>
                </a:solidFill>
              </a:rPr>
              <a:t>see-through displays. 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00808"/>
            <a:ext cx="6769787" cy="3787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17</a:t>
            </a:fld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3FAA-F613-4341-90C2-7327906D25BF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442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55576" y="692696"/>
            <a:ext cx="7772400" cy="1470025"/>
          </a:xfrm>
        </p:spPr>
        <p:txBody>
          <a:bodyPr/>
          <a:lstStyle/>
          <a:p>
            <a:r>
              <a:rPr lang="en-CA" sz="4000" cap="all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31640" y="2564904"/>
            <a:ext cx="5904656" cy="2880320"/>
          </a:xfrm>
        </p:spPr>
        <p:txBody>
          <a:bodyPr>
            <a:normAutofit/>
          </a:bodyPr>
          <a:lstStyle/>
          <a:p>
            <a:pPr algn="r"/>
            <a:r>
              <a:rPr lang="en-CA" dirty="0" smtClean="0">
                <a:solidFill>
                  <a:schemeClr val="bg1"/>
                </a:solidFill>
              </a:rPr>
              <a:t>Colors</a:t>
            </a:r>
          </a:p>
          <a:p>
            <a:pPr algn="r"/>
            <a:r>
              <a:rPr lang="en-CA" dirty="0" smtClean="0">
                <a:solidFill>
                  <a:schemeClr val="bg1"/>
                </a:solidFill>
              </a:rPr>
              <a:t>Color Spaces</a:t>
            </a:r>
          </a:p>
          <a:p>
            <a:pPr algn="r"/>
            <a:endParaRPr lang="en-CA" dirty="0" smtClean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18</a:t>
            </a:fld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A6EA1-CF44-4F86-BA0E-CD87313FA49C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500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55576" y="692696"/>
            <a:ext cx="7772400" cy="1470025"/>
          </a:xfrm>
        </p:spPr>
        <p:txBody>
          <a:bodyPr/>
          <a:lstStyle/>
          <a:p>
            <a:r>
              <a:rPr lang="en-CA" sz="4000" cap="all" dirty="0" smtClean="0">
                <a:solidFill>
                  <a:schemeClr val="bg1"/>
                </a:solidFill>
              </a:rPr>
              <a:t>Approach</a:t>
            </a:r>
            <a:endParaRPr lang="en-CA" sz="4000" cap="all" dirty="0">
              <a:solidFill>
                <a:schemeClr val="bg1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31640" y="2564904"/>
            <a:ext cx="5904656" cy="28803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CA" dirty="0" smtClean="0">
                <a:solidFill>
                  <a:schemeClr val="bg1"/>
                </a:solidFill>
              </a:rPr>
              <a:t>Core system design</a:t>
            </a:r>
          </a:p>
          <a:p>
            <a:pPr algn="r"/>
            <a:r>
              <a:rPr lang="en-CA" dirty="0" smtClean="0">
                <a:solidFill>
                  <a:schemeClr val="bg1"/>
                </a:solidFill>
              </a:rPr>
              <a:t>Color predicting </a:t>
            </a:r>
            <a:r>
              <a:rPr lang="en-CA" dirty="0">
                <a:solidFill>
                  <a:schemeClr val="bg1"/>
                </a:solidFill>
              </a:rPr>
              <a:t>m</a:t>
            </a:r>
            <a:r>
              <a:rPr lang="en-CA" dirty="0" smtClean="0">
                <a:solidFill>
                  <a:schemeClr val="bg1"/>
                </a:solidFill>
              </a:rPr>
              <a:t>odel</a:t>
            </a:r>
          </a:p>
          <a:p>
            <a:pPr algn="r"/>
            <a:r>
              <a:rPr lang="en-CA" dirty="0" smtClean="0">
                <a:solidFill>
                  <a:schemeClr val="bg1"/>
                </a:solidFill>
              </a:rPr>
              <a:t>Color correction </a:t>
            </a:r>
            <a:r>
              <a:rPr lang="en-CA" dirty="0">
                <a:solidFill>
                  <a:schemeClr val="bg1"/>
                </a:solidFill>
              </a:rPr>
              <a:t>a</a:t>
            </a:r>
            <a:r>
              <a:rPr lang="en-CA" dirty="0" smtClean="0">
                <a:solidFill>
                  <a:schemeClr val="bg1"/>
                </a:solidFill>
              </a:rPr>
              <a:t>lgorithm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19</a:t>
            </a:fld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C673E-6A2A-4424-91D6-82610616CBFB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378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260648"/>
            <a:ext cx="3610744" cy="1162050"/>
          </a:xfrm>
        </p:spPr>
        <p:txBody>
          <a:bodyPr>
            <a:normAutofit/>
          </a:bodyPr>
          <a:lstStyle/>
          <a:p>
            <a:r>
              <a:rPr lang="en-CA" sz="4000" cap="all" dirty="0">
                <a:solidFill>
                  <a:schemeClr val="bg1"/>
                </a:solidFill>
                <a:latin typeface="Calibri Light" panose="020F0302020204030204" pitchFamily="34" charset="0"/>
              </a:rPr>
              <a:t>Introduction</a:t>
            </a:r>
            <a:r>
              <a:rPr lang="en-CA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endParaRPr lang="en-CA" sz="40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67544" y="1340768"/>
            <a:ext cx="3008313" cy="4691063"/>
          </a:xfrm>
        </p:spPr>
        <p:txBody>
          <a:bodyPr/>
          <a:lstStyle/>
          <a:p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Optical see-through 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displays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(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OSTD) allow 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users to view digital 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content and 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physical objects simultaneously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.</a:t>
            </a:r>
          </a:p>
          <a:p>
            <a:endParaRPr lang="en-CA" sz="18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8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20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Additive 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OSTD: Has its own light source</a:t>
            </a:r>
          </a:p>
          <a:p>
            <a:endParaRPr lang="en-CA" sz="2000" dirty="0">
              <a:solidFill>
                <a:srgbClr val="92D050"/>
              </a:solidFill>
              <a:latin typeface="Calibri Light" panose="020F0302020204030204" pitchFamily="34" charset="0"/>
            </a:endParaRPr>
          </a:p>
          <a:p>
            <a:endParaRPr lang="en-CA" sz="2000" dirty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r>
              <a:rPr lang="en-CA" sz="20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Subtractive 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OSTD: </a:t>
            </a:r>
            <a:r>
              <a:rPr lang="en-CA" sz="2000" dirty="0">
                <a:solidFill>
                  <a:schemeClr val="bg1"/>
                </a:solidFill>
                <a:latin typeface="Calibri Light" panose="020F0302020204030204" pitchFamily="34" charset="0"/>
              </a:rPr>
              <a:t>F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ilter external light source</a:t>
            </a:r>
            <a:endParaRPr lang="en-CA" sz="20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2000" dirty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endParaRPr lang="en-CA" sz="18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8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8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8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</a:t>
            </a:fld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01BE7-DF59-42B5-84F0-282A7564A155}" type="datetime1">
              <a:rPr lang="en-CA" smtClean="0"/>
              <a:t>18/09/2013</a:t>
            </a:fld>
            <a:endParaRPr lang="en-CA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687175"/>
              </p:ext>
            </p:extLst>
          </p:nvPr>
        </p:nvGraphicFramePr>
        <p:xfrm>
          <a:off x="3851920" y="764705"/>
          <a:ext cx="2434200" cy="25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Acrobat Document" r:id="rId4" imgW="2600300" imgH="3381210" progId="AcroExch.Document.11">
                  <p:embed/>
                </p:oleObj>
              </mc:Choice>
              <mc:Fallback>
                <p:oleObj name="Acrobat Document" r:id="rId4" imgW="2600300" imgH="338121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51920" y="764705"/>
                        <a:ext cx="2434200" cy="259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1" y="764705"/>
            <a:ext cx="237626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158" y="3904588"/>
            <a:ext cx="4586274" cy="2346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818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/>
        </p:nvSpPr>
        <p:spPr>
          <a:xfrm>
            <a:off x="8451" y="1142822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57200" y="4572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 smtClean="0">
                <a:solidFill>
                  <a:schemeClr val="bg1"/>
                </a:solidFill>
              </a:rPr>
              <a:t>Core System </a:t>
            </a:r>
            <a:r>
              <a:rPr lang="en-CA" dirty="0">
                <a:solidFill>
                  <a:schemeClr val="bg1"/>
                </a:solidFill>
              </a:rPr>
              <a:t>Design 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457200" y="15240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7" name="Rounded Rectangle 6"/>
          <p:cNvSpPr/>
          <p:nvPr/>
        </p:nvSpPr>
        <p:spPr>
          <a:xfrm>
            <a:off x="3275856" y="1709014"/>
            <a:ext cx="3024336" cy="45961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A" dirty="0" smtClean="0"/>
          </a:p>
          <a:p>
            <a:pPr algn="ctr"/>
            <a:endParaRPr lang="en-CA" dirty="0"/>
          </a:p>
          <a:p>
            <a:pPr algn="ctr"/>
            <a:endParaRPr lang="en-CA" dirty="0" smtClean="0"/>
          </a:p>
          <a:p>
            <a:pPr algn="ctr"/>
            <a:endParaRPr lang="en-CA" dirty="0"/>
          </a:p>
          <a:p>
            <a:pPr algn="ctr"/>
            <a:endParaRPr lang="en-CA" dirty="0" smtClean="0"/>
          </a:p>
          <a:p>
            <a:pPr algn="ctr"/>
            <a:endParaRPr lang="en-CA" dirty="0"/>
          </a:p>
          <a:p>
            <a:pPr algn="ctr"/>
            <a:endParaRPr lang="en-CA" dirty="0" smtClean="0"/>
          </a:p>
          <a:p>
            <a:pPr algn="ctr"/>
            <a:endParaRPr lang="en-CA" dirty="0"/>
          </a:p>
          <a:p>
            <a:pPr algn="ctr"/>
            <a:endParaRPr lang="en-CA" dirty="0" smtClean="0"/>
          </a:p>
          <a:p>
            <a:pPr algn="ctr"/>
            <a:endParaRPr lang="en-CA" dirty="0"/>
          </a:p>
          <a:p>
            <a:pPr algn="ctr"/>
            <a:endParaRPr lang="en-CA" dirty="0" smtClean="0"/>
          </a:p>
          <a:p>
            <a:pPr algn="ctr"/>
            <a:endParaRPr lang="en-CA" dirty="0"/>
          </a:p>
          <a:p>
            <a:pPr algn="ctr"/>
            <a:endParaRPr lang="en-CA" dirty="0" smtClean="0"/>
          </a:p>
          <a:p>
            <a:pPr algn="ctr"/>
            <a:endParaRPr lang="en-CA" dirty="0"/>
          </a:p>
          <a:p>
            <a:pPr algn="ctr"/>
            <a:endParaRPr lang="en-CA" dirty="0" smtClean="0"/>
          </a:p>
          <a:p>
            <a:pPr algn="ctr"/>
            <a:r>
              <a:rPr lang="en-CA" dirty="0" smtClean="0"/>
              <a:t>System</a:t>
            </a:r>
            <a:endParaRPr lang="en-CA" dirty="0"/>
          </a:p>
        </p:txBody>
      </p:sp>
      <p:sp>
        <p:nvSpPr>
          <p:cNvPr id="8" name="Rounded Rectangle 7"/>
          <p:cNvSpPr/>
          <p:nvPr/>
        </p:nvSpPr>
        <p:spPr>
          <a:xfrm>
            <a:off x="3876537" y="1840632"/>
            <a:ext cx="1728192" cy="17405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dirty="0" smtClean="0">
                <a:solidFill>
                  <a:schemeClr val="tx1"/>
                </a:solidFill>
              </a:rPr>
              <a:t>Color Prediction Model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23928" y="4055027"/>
            <a:ext cx="1728192" cy="17405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dirty="0" smtClean="0">
                <a:solidFill>
                  <a:schemeClr val="tx1"/>
                </a:solidFill>
              </a:rPr>
              <a:t>Color-Correction Algorithm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4" y="3938088"/>
            <a:ext cx="1872208" cy="1974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dirty="0" smtClean="0"/>
              <a:t>Background and Digital Color feeder</a:t>
            </a:r>
            <a:endParaRPr lang="en-CA" dirty="0"/>
          </a:p>
        </p:txBody>
      </p:sp>
      <p:sp>
        <p:nvSpPr>
          <p:cNvPr id="11" name="Rounded Rectangle 10"/>
          <p:cNvSpPr/>
          <p:nvPr/>
        </p:nvSpPr>
        <p:spPr>
          <a:xfrm>
            <a:off x="6732240" y="3869254"/>
            <a:ext cx="1872208" cy="1974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dirty="0" smtClean="0"/>
              <a:t>Corrected Digital Color</a:t>
            </a:r>
            <a:endParaRPr lang="en-CA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99792" y="4925321"/>
            <a:ext cx="576064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499992" y="3581222"/>
            <a:ext cx="0" cy="4738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004048" y="3581222"/>
            <a:ext cx="0" cy="4738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300192" y="4925322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20</a:t>
            </a:fld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B7DD7-8CC5-4EA2-AD48-29FFEB8DC579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678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Naming Terminologies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5292080" y="1600200"/>
            <a:ext cx="3744416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2000" dirty="0" err="1" smtClean="0">
                <a:solidFill>
                  <a:schemeClr val="bg1"/>
                </a:solidFill>
              </a:rPr>
              <a:t>Cb</a:t>
            </a:r>
            <a:r>
              <a:rPr lang="en-CA" sz="2000" dirty="0" smtClean="0">
                <a:solidFill>
                  <a:schemeClr val="bg1"/>
                </a:solidFill>
              </a:rPr>
              <a:t>- Physical backgrounds color</a:t>
            </a:r>
          </a:p>
          <a:p>
            <a:pPr marL="0" indent="0">
              <a:buNone/>
            </a:pPr>
            <a:endParaRPr lang="en-CA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sz="2000" dirty="0" err="1" smtClean="0">
                <a:solidFill>
                  <a:schemeClr val="bg1"/>
                </a:solidFill>
              </a:rPr>
              <a:t>Ci</a:t>
            </a:r>
            <a:r>
              <a:rPr lang="en-CA" sz="2000" dirty="0" smtClean="0">
                <a:solidFill>
                  <a:schemeClr val="bg1"/>
                </a:solidFill>
              </a:rPr>
              <a:t>- Color intended to be shown by the computer</a:t>
            </a:r>
          </a:p>
          <a:p>
            <a:pPr marL="0" indent="0">
              <a:buNone/>
            </a:pPr>
            <a:endParaRPr lang="en-CA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sz="2000" dirty="0" smtClean="0">
                <a:solidFill>
                  <a:schemeClr val="bg1"/>
                </a:solidFill>
              </a:rPr>
              <a:t>Cs- Color seen by the user with black background (or no background)</a:t>
            </a:r>
          </a:p>
          <a:p>
            <a:pPr marL="0" indent="0">
              <a:buNone/>
            </a:pPr>
            <a:endParaRPr lang="en-CA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sz="2000" dirty="0" smtClean="0">
                <a:solidFill>
                  <a:schemeClr val="bg1"/>
                </a:solidFill>
              </a:rPr>
              <a:t>Pc- Is the color perceived by the user from the screen </a:t>
            </a:r>
          </a:p>
          <a:p>
            <a:pPr marL="0" indent="0">
              <a:buNone/>
            </a:pPr>
            <a:endParaRPr lang="en-CA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sz="2000" dirty="0" err="1" smtClean="0">
                <a:solidFill>
                  <a:schemeClr val="bg1"/>
                </a:solidFill>
              </a:rPr>
              <a:t>Cp</a:t>
            </a:r>
            <a:r>
              <a:rPr lang="en-CA" sz="2000" dirty="0">
                <a:solidFill>
                  <a:schemeClr val="bg1"/>
                </a:solidFill>
              </a:rPr>
              <a:t>- </a:t>
            </a:r>
            <a:r>
              <a:rPr lang="en-CA" sz="2000" dirty="0" smtClean="0">
                <a:solidFill>
                  <a:schemeClr val="bg1"/>
                </a:solidFill>
              </a:rPr>
              <a:t>Predicted </a:t>
            </a:r>
            <a:r>
              <a:rPr lang="en-CA" sz="2000" dirty="0">
                <a:solidFill>
                  <a:schemeClr val="bg1"/>
                </a:solidFill>
              </a:rPr>
              <a:t>color mixture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8" y="1268760"/>
            <a:ext cx="5076825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F5083-271E-45B0-9BB2-C8A4C504EF83}" type="datetime1">
              <a:rPr lang="en-CA" smtClean="0"/>
              <a:t>18/09/2013</a:t>
            </a:fld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043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40768"/>
            <a:ext cx="8229600" cy="114300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Color Prediction Model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CA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</a:rPr>
              <a:t>I propose three models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 smtClean="0">
                <a:solidFill>
                  <a:schemeClr val="bg1"/>
                </a:solidFill>
              </a:rPr>
              <a:t>Direct model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 smtClean="0">
                <a:solidFill>
                  <a:schemeClr val="bg1"/>
                </a:solidFill>
              </a:rPr>
              <a:t>CAT dependent </a:t>
            </a:r>
            <a:r>
              <a:rPr lang="en-CA" dirty="0">
                <a:solidFill>
                  <a:schemeClr val="bg1"/>
                </a:solidFill>
              </a:rPr>
              <a:t>m</a:t>
            </a:r>
            <a:r>
              <a:rPr lang="en-CA" dirty="0" smtClean="0">
                <a:solidFill>
                  <a:schemeClr val="bg1"/>
                </a:solidFill>
              </a:rPr>
              <a:t>odel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 smtClean="0">
                <a:solidFill>
                  <a:schemeClr val="bg1"/>
                </a:solidFill>
              </a:rPr>
              <a:t>Gamut mapping model</a:t>
            </a:r>
          </a:p>
          <a:p>
            <a:pPr marL="457200" lvl="1" indent="0">
              <a:buNone/>
            </a:pPr>
            <a:endParaRPr lang="en-CA" dirty="0" smtClean="0">
              <a:solidFill>
                <a:schemeClr val="bg1"/>
              </a:solidFill>
            </a:endParaRPr>
          </a:p>
          <a:p>
            <a:endParaRPr lang="en-CA" dirty="0" smtClean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22</a:t>
            </a:fld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0870-5683-4D36-ACE0-FF074EEEAD48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28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1. Direct Model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556792"/>
            <a:ext cx="8424936" cy="489654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i="1" dirty="0" smtClean="0">
                <a:solidFill>
                  <a:schemeClr val="bg1"/>
                </a:solidFill>
              </a:rPr>
              <a:t>If,</a:t>
            </a:r>
          </a:p>
          <a:p>
            <a:pPr marL="0" indent="0">
              <a:buNone/>
            </a:pPr>
            <a:r>
              <a:rPr lang="en-CA" i="1" dirty="0" smtClean="0">
                <a:solidFill>
                  <a:schemeClr val="bg1"/>
                </a:solidFill>
              </a:rPr>
              <a:t>A = color 1, B = color 2 and C = Color mixture</a:t>
            </a:r>
          </a:p>
          <a:p>
            <a:pPr marL="0" indent="0">
              <a:buNone/>
            </a:pPr>
            <a:endParaRPr lang="en-CA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i="1" dirty="0" smtClean="0">
                <a:solidFill>
                  <a:schemeClr val="bg1"/>
                </a:solidFill>
              </a:rPr>
              <a:t>By basic color physics,</a:t>
            </a:r>
          </a:p>
          <a:p>
            <a:pPr marL="0" indent="0">
              <a:buNone/>
            </a:pPr>
            <a:endParaRPr lang="en-CA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accent3"/>
                </a:solidFill>
              </a:rPr>
              <a:t>XYZ </a:t>
            </a:r>
            <a:r>
              <a:rPr lang="en-CA" dirty="0" smtClean="0">
                <a:solidFill>
                  <a:schemeClr val="bg1"/>
                </a:solidFill>
              </a:rPr>
              <a:t>C</a:t>
            </a:r>
            <a:r>
              <a:rPr lang="en-CA" dirty="0" smtClean="0">
                <a:solidFill>
                  <a:schemeClr val="accent3"/>
                </a:solidFill>
              </a:rPr>
              <a:t>= XYZ </a:t>
            </a:r>
            <a:r>
              <a:rPr lang="en-CA" dirty="0" smtClean="0">
                <a:solidFill>
                  <a:schemeClr val="bg1"/>
                </a:solidFill>
              </a:rPr>
              <a:t>A </a:t>
            </a:r>
            <a:r>
              <a:rPr lang="en-CA" dirty="0" smtClean="0">
                <a:solidFill>
                  <a:schemeClr val="accent3"/>
                </a:solidFill>
              </a:rPr>
              <a:t>+ XYZ </a:t>
            </a:r>
            <a:r>
              <a:rPr lang="en-CA" dirty="0" smtClean="0">
                <a:solidFill>
                  <a:schemeClr val="bg1"/>
                </a:solidFill>
              </a:rPr>
              <a:t>B</a:t>
            </a:r>
          </a:p>
          <a:p>
            <a:pPr marL="0" indent="0">
              <a:buNone/>
            </a:pPr>
            <a:endParaRPr lang="en-CA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i="1" dirty="0" smtClean="0">
                <a:solidFill>
                  <a:schemeClr val="bg1"/>
                </a:solidFill>
              </a:rPr>
              <a:t>Where ,</a:t>
            </a:r>
          </a:p>
          <a:p>
            <a:pPr marL="0" indent="0">
              <a:buNone/>
            </a:pPr>
            <a:r>
              <a:rPr lang="en-CA" dirty="0" smtClean="0">
                <a:solidFill>
                  <a:schemeClr val="accent3">
                    <a:lumMod val="75000"/>
                  </a:schemeClr>
                </a:solidFill>
              </a:rPr>
              <a:t>X</a:t>
            </a:r>
            <a:r>
              <a:rPr lang="en-CA" dirty="0" smtClean="0">
                <a:solidFill>
                  <a:schemeClr val="bg1"/>
                </a:solidFill>
              </a:rPr>
              <a:t> C=</a:t>
            </a:r>
            <a:r>
              <a:rPr lang="en-CA" dirty="0" smtClean="0">
                <a:solidFill>
                  <a:schemeClr val="accent3">
                    <a:lumMod val="75000"/>
                  </a:schemeClr>
                </a:solidFill>
              </a:rPr>
              <a:t>X </a:t>
            </a:r>
            <a:r>
              <a:rPr lang="en-CA" dirty="0" smtClean="0">
                <a:solidFill>
                  <a:schemeClr val="bg1"/>
                </a:solidFill>
              </a:rPr>
              <a:t>A + </a:t>
            </a:r>
            <a:r>
              <a:rPr lang="en-CA" dirty="0" smtClean="0">
                <a:solidFill>
                  <a:schemeClr val="accent3">
                    <a:lumMod val="75000"/>
                  </a:schemeClr>
                </a:solidFill>
              </a:rPr>
              <a:t>X</a:t>
            </a:r>
            <a:r>
              <a:rPr lang="en-CA" dirty="0" smtClean="0">
                <a:solidFill>
                  <a:schemeClr val="bg1"/>
                </a:solidFill>
              </a:rPr>
              <a:t> B</a:t>
            </a:r>
          </a:p>
          <a:p>
            <a:pPr marL="0" indent="0">
              <a:buNone/>
            </a:pPr>
            <a:r>
              <a:rPr lang="en-CA" dirty="0" smtClean="0">
                <a:solidFill>
                  <a:schemeClr val="accent3">
                    <a:lumMod val="75000"/>
                  </a:schemeClr>
                </a:solidFill>
              </a:rPr>
              <a:t>Y</a:t>
            </a:r>
            <a:r>
              <a:rPr lang="en-CA" dirty="0" smtClean="0">
                <a:solidFill>
                  <a:schemeClr val="bg1"/>
                </a:solidFill>
              </a:rPr>
              <a:t> C=</a:t>
            </a:r>
            <a:r>
              <a:rPr lang="en-CA" dirty="0" smtClean="0">
                <a:solidFill>
                  <a:schemeClr val="accent3">
                    <a:lumMod val="75000"/>
                  </a:schemeClr>
                </a:solidFill>
              </a:rPr>
              <a:t>Y </a:t>
            </a:r>
            <a:r>
              <a:rPr lang="en-CA" dirty="0" smtClean="0">
                <a:solidFill>
                  <a:schemeClr val="bg1"/>
                </a:solidFill>
              </a:rPr>
              <a:t>A + </a:t>
            </a:r>
            <a:r>
              <a:rPr lang="en-CA" dirty="0" smtClean="0">
                <a:solidFill>
                  <a:schemeClr val="accent3">
                    <a:lumMod val="75000"/>
                  </a:schemeClr>
                </a:solidFill>
              </a:rPr>
              <a:t>Y</a:t>
            </a:r>
            <a:r>
              <a:rPr lang="en-CA" dirty="0" smtClean="0">
                <a:solidFill>
                  <a:schemeClr val="bg1"/>
                </a:solidFill>
              </a:rPr>
              <a:t> B</a:t>
            </a:r>
          </a:p>
          <a:p>
            <a:pPr marL="0" indent="0">
              <a:buNone/>
            </a:pPr>
            <a:r>
              <a:rPr lang="en-CA" dirty="0" smtClean="0">
                <a:solidFill>
                  <a:schemeClr val="accent3">
                    <a:lumMod val="75000"/>
                  </a:schemeClr>
                </a:solidFill>
              </a:rPr>
              <a:t>Z</a:t>
            </a:r>
            <a:r>
              <a:rPr lang="en-CA" dirty="0" smtClean="0">
                <a:solidFill>
                  <a:schemeClr val="bg1"/>
                </a:solidFill>
              </a:rPr>
              <a:t> C=</a:t>
            </a:r>
            <a:r>
              <a:rPr lang="en-CA" dirty="0" smtClean="0">
                <a:solidFill>
                  <a:schemeClr val="accent3">
                    <a:lumMod val="75000"/>
                  </a:schemeClr>
                </a:solidFill>
              </a:rPr>
              <a:t>Z</a:t>
            </a:r>
            <a:r>
              <a:rPr lang="en-CA" dirty="0" smtClean="0">
                <a:solidFill>
                  <a:schemeClr val="bg1"/>
                </a:solidFill>
              </a:rPr>
              <a:t> A + </a:t>
            </a:r>
            <a:r>
              <a:rPr lang="en-CA" dirty="0" smtClean="0">
                <a:solidFill>
                  <a:schemeClr val="accent3">
                    <a:lumMod val="75000"/>
                  </a:schemeClr>
                </a:solidFill>
              </a:rPr>
              <a:t>Z</a:t>
            </a:r>
            <a:r>
              <a:rPr lang="en-CA" dirty="0" smtClean="0">
                <a:solidFill>
                  <a:schemeClr val="bg1"/>
                </a:solidFill>
              </a:rPr>
              <a:t> B</a:t>
            </a:r>
          </a:p>
          <a:p>
            <a:pPr marL="0" indent="0">
              <a:buNone/>
            </a:pPr>
            <a:endParaRPr lang="en-CA" i="1" dirty="0" smtClean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23</a:t>
            </a:fld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51C9-0F27-4E99-BD91-6F60E5C2CA5B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995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Direct Color Prediction Model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</a:rPr>
              <a:t>known:</a:t>
            </a:r>
          </a:p>
          <a:p>
            <a:r>
              <a:rPr lang="en-CA" dirty="0" smtClean="0">
                <a:solidFill>
                  <a:schemeClr val="bg1"/>
                </a:solidFill>
              </a:rPr>
              <a:t>Background’s (</a:t>
            </a:r>
            <a:r>
              <a:rPr lang="en-CA" dirty="0" err="1" smtClean="0">
                <a:solidFill>
                  <a:schemeClr val="bg1"/>
                </a:solidFill>
              </a:rPr>
              <a:t>Cb</a:t>
            </a:r>
            <a:r>
              <a:rPr lang="en-CA" dirty="0" smtClean="0">
                <a:solidFill>
                  <a:schemeClr val="bg1"/>
                </a:solidFill>
              </a:rPr>
              <a:t>) XYZ </a:t>
            </a:r>
          </a:p>
          <a:p>
            <a:r>
              <a:rPr lang="en-CA" dirty="0" smtClean="0">
                <a:solidFill>
                  <a:schemeClr val="bg1"/>
                </a:solidFill>
              </a:rPr>
              <a:t>Digital Color’s (</a:t>
            </a:r>
            <a:r>
              <a:rPr lang="en-CA" dirty="0" err="1" smtClean="0">
                <a:solidFill>
                  <a:schemeClr val="bg1"/>
                </a:solidFill>
              </a:rPr>
              <a:t>Ci</a:t>
            </a:r>
            <a:r>
              <a:rPr lang="en-CA" dirty="0" smtClean="0">
                <a:solidFill>
                  <a:schemeClr val="bg1"/>
                </a:solidFill>
              </a:rPr>
              <a:t>) XYZ </a:t>
            </a: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</a:rPr>
              <a:t>To find / predict:</a:t>
            </a:r>
          </a:p>
          <a:p>
            <a:pPr marL="0" indent="0">
              <a:buNone/>
            </a:pPr>
            <a:r>
              <a:rPr lang="en-CA" dirty="0" smtClean="0">
                <a:solidFill>
                  <a:schemeClr val="accent3"/>
                </a:solidFill>
              </a:rPr>
              <a:t>The resultant Mixed Color (</a:t>
            </a:r>
            <a:r>
              <a:rPr lang="en-CA" dirty="0" err="1" smtClean="0">
                <a:solidFill>
                  <a:schemeClr val="accent3"/>
                </a:solidFill>
              </a:rPr>
              <a:t>Cp</a:t>
            </a:r>
            <a:r>
              <a:rPr lang="en-CA" dirty="0" smtClean="0">
                <a:solidFill>
                  <a:schemeClr val="accent3"/>
                </a:solidFill>
              </a:rPr>
              <a:t>). </a:t>
            </a: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24</a:t>
            </a:fld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85C9D-4480-487A-868C-6F584CDFD66C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398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94709" y="1772816"/>
            <a:ext cx="3096344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ounded Rectangle 5"/>
          <p:cNvSpPr/>
          <p:nvPr/>
        </p:nvSpPr>
        <p:spPr>
          <a:xfrm>
            <a:off x="1709806" y="4135253"/>
            <a:ext cx="2466149" cy="1575067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rgbClr val="C00000">
                    <a:alpha val="30000"/>
                  </a:srgbClr>
                </a:solidFill>
              </a:rPr>
              <a:t>Text</a:t>
            </a:r>
            <a:endParaRPr lang="en-CA" dirty="0">
              <a:solidFill>
                <a:srgbClr val="C00000">
                  <a:alpha val="30000"/>
                </a:srgb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491053" y="1988840"/>
            <a:ext cx="130508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10515" y="1804174"/>
            <a:ext cx="234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Real world Background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Direct Color Prediction Model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292080" y="3900811"/>
            <a:ext cx="86409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6467597" y="3900810"/>
            <a:ext cx="831621" cy="79208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7691871" y="3900811"/>
            <a:ext cx="720080" cy="79208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5311124" y="4922786"/>
            <a:ext cx="329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 </a:t>
            </a:r>
            <a:r>
              <a:rPr lang="en-CA" dirty="0" err="1" smtClean="0">
                <a:solidFill>
                  <a:schemeClr val="bg1"/>
                </a:solidFill>
              </a:rPr>
              <a:t>Cb</a:t>
            </a:r>
            <a:r>
              <a:rPr lang="en-CA" dirty="0" smtClean="0">
                <a:solidFill>
                  <a:schemeClr val="bg1"/>
                </a:solidFill>
              </a:rPr>
              <a:t>                     </a:t>
            </a:r>
            <a:r>
              <a:rPr lang="en-CA" dirty="0" err="1" smtClean="0">
                <a:solidFill>
                  <a:schemeClr val="bg1"/>
                </a:solidFill>
              </a:rPr>
              <a:t>Ci</a:t>
            </a:r>
            <a:r>
              <a:rPr lang="en-CA" dirty="0" smtClean="0">
                <a:solidFill>
                  <a:schemeClr val="bg1"/>
                </a:solidFill>
              </a:rPr>
              <a:t>                   </a:t>
            </a:r>
            <a:r>
              <a:rPr lang="en-CA" dirty="0" err="1" smtClean="0">
                <a:solidFill>
                  <a:schemeClr val="bg1"/>
                </a:solidFill>
              </a:rPr>
              <a:t>Cp</a:t>
            </a:r>
            <a:endParaRPr lang="en-CA" dirty="0" smtClean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25</a:t>
            </a:fld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6B5B-5874-4ABC-B5E0-B4D83C28867A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96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4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3526E-6 L 2.22222E-6 -0.31491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2" grpId="0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9087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2. CAT Dependent Color Prediction Model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132856"/>
            <a:ext cx="8229600" cy="4525963"/>
          </a:xfrm>
        </p:spPr>
        <p:txBody>
          <a:bodyPr/>
          <a:lstStyle/>
          <a:p>
            <a:pPr marL="0" lvl="3" indent="0">
              <a:buNone/>
            </a:pPr>
            <a:endParaRPr lang="en-CA" sz="2400" dirty="0" smtClean="0">
              <a:solidFill>
                <a:schemeClr val="bg1"/>
              </a:solidFill>
            </a:endParaRPr>
          </a:p>
          <a:p>
            <a:pPr marL="0" lvl="3" indent="0">
              <a:buNone/>
            </a:pPr>
            <a:endParaRPr lang="en-CA" sz="2400" dirty="0">
              <a:solidFill>
                <a:schemeClr val="bg1"/>
              </a:solidFill>
            </a:endParaRPr>
          </a:p>
          <a:p>
            <a:pPr marL="0" lvl="3" indent="0">
              <a:buNone/>
            </a:pPr>
            <a:r>
              <a:rPr lang="en-CA" sz="3200" dirty="0">
                <a:solidFill>
                  <a:schemeClr val="bg1"/>
                </a:solidFill>
              </a:rPr>
              <a:t>Here </a:t>
            </a:r>
            <a:r>
              <a:rPr lang="en-CA" sz="3200" dirty="0" smtClean="0">
                <a:solidFill>
                  <a:schemeClr val="bg1"/>
                </a:solidFill>
              </a:rPr>
              <a:t>we </a:t>
            </a:r>
            <a:r>
              <a:rPr lang="en-CA" sz="3200" dirty="0">
                <a:solidFill>
                  <a:schemeClr val="accent3">
                    <a:lumMod val="75000"/>
                  </a:schemeClr>
                </a:solidFill>
              </a:rPr>
              <a:t>cannot </a:t>
            </a:r>
            <a:r>
              <a:rPr lang="en-CA" sz="3200" dirty="0" smtClean="0">
                <a:solidFill>
                  <a:schemeClr val="accent3">
                    <a:lumMod val="75000"/>
                  </a:schemeClr>
                </a:solidFill>
              </a:rPr>
              <a:t>assume</a:t>
            </a:r>
            <a:r>
              <a:rPr lang="en-CA" sz="3200" dirty="0" smtClean="0">
                <a:solidFill>
                  <a:schemeClr val="bg1"/>
                </a:solidFill>
              </a:rPr>
              <a:t>  </a:t>
            </a:r>
            <a:endParaRPr lang="en-CA" sz="3200" dirty="0">
              <a:solidFill>
                <a:schemeClr val="bg1"/>
              </a:solidFill>
            </a:endParaRPr>
          </a:p>
          <a:p>
            <a:pPr marL="0" lvl="3" indent="0">
              <a:buNone/>
            </a:pPr>
            <a:r>
              <a:rPr lang="en-CA" sz="3200" dirty="0" smtClean="0">
                <a:solidFill>
                  <a:schemeClr val="bg1"/>
                </a:solidFill>
              </a:rPr>
              <a:t>Digital color </a:t>
            </a:r>
            <a:r>
              <a:rPr lang="en-CA" sz="3200" dirty="0">
                <a:solidFill>
                  <a:schemeClr val="bg1"/>
                </a:solidFill>
              </a:rPr>
              <a:t>intended </a:t>
            </a:r>
            <a:r>
              <a:rPr lang="en-CA" sz="3200" dirty="0" err="1" smtClean="0">
                <a:solidFill>
                  <a:schemeClr val="accent3">
                    <a:lumMod val="75000"/>
                  </a:schemeClr>
                </a:solidFill>
              </a:rPr>
              <a:t>Ci</a:t>
            </a:r>
            <a:r>
              <a:rPr lang="en-CA" sz="3200" dirty="0" smtClean="0">
                <a:solidFill>
                  <a:schemeClr val="accent3">
                    <a:lumMod val="75000"/>
                  </a:schemeClr>
                </a:solidFill>
              </a:rPr>
              <a:t> = Cs</a:t>
            </a:r>
            <a:r>
              <a:rPr lang="en-CA" sz="3200" dirty="0" smtClean="0">
                <a:solidFill>
                  <a:schemeClr val="bg1"/>
                </a:solidFill>
              </a:rPr>
              <a:t> </a:t>
            </a:r>
            <a:r>
              <a:rPr lang="en-CA" sz="3200" dirty="0">
                <a:solidFill>
                  <a:schemeClr val="bg1"/>
                </a:solidFill>
              </a:rPr>
              <a:t>Digital </a:t>
            </a:r>
            <a:r>
              <a:rPr lang="en-CA" sz="3200" dirty="0" smtClean="0">
                <a:solidFill>
                  <a:schemeClr val="bg1"/>
                </a:solidFill>
              </a:rPr>
              <a:t>color seen</a:t>
            </a:r>
            <a:endParaRPr lang="en-CA" sz="3200" dirty="0">
              <a:solidFill>
                <a:schemeClr val="bg1"/>
              </a:solidFill>
            </a:endParaRPr>
          </a:p>
          <a:p>
            <a:pPr marL="0" lvl="3" indent="0">
              <a:buNone/>
            </a:pPr>
            <a:endParaRPr lang="en-CA" sz="3200" dirty="0">
              <a:solidFill>
                <a:schemeClr val="bg1"/>
              </a:solidFill>
            </a:endParaRPr>
          </a:p>
          <a:p>
            <a:pPr marL="0" lvl="3" indent="0">
              <a:buNone/>
            </a:pPr>
            <a:r>
              <a:rPr lang="en-CA" sz="3200" dirty="0">
                <a:solidFill>
                  <a:schemeClr val="bg1"/>
                </a:solidFill>
              </a:rPr>
              <a:t>Need to find Cs-</a:t>
            </a:r>
            <a:r>
              <a:rPr lang="en-CA" sz="3200" dirty="0" err="1">
                <a:solidFill>
                  <a:schemeClr val="bg1"/>
                </a:solidFill>
              </a:rPr>
              <a:t>Ci</a:t>
            </a:r>
            <a:r>
              <a:rPr lang="en-CA" sz="3200" dirty="0">
                <a:solidFill>
                  <a:schemeClr val="bg1"/>
                </a:solidFill>
              </a:rPr>
              <a:t> </a:t>
            </a:r>
            <a:r>
              <a:rPr lang="en-CA" sz="3200" dirty="0" smtClean="0">
                <a:solidFill>
                  <a:schemeClr val="bg1"/>
                </a:solidFill>
              </a:rPr>
              <a:t>relation</a:t>
            </a:r>
            <a:endParaRPr lang="en-CA" sz="3200" dirty="0">
              <a:solidFill>
                <a:schemeClr val="bg1"/>
              </a:solidFill>
            </a:endParaRPr>
          </a:p>
          <a:p>
            <a:pPr marL="0" lvl="3" indent="0">
              <a:buNone/>
            </a:pPr>
            <a:endParaRPr lang="en-CA" sz="2400" dirty="0">
              <a:solidFill>
                <a:schemeClr val="bg1"/>
              </a:solidFill>
            </a:endParaRPr>
          </a:p>
          <a:p>
            <a:pPr marL="0" lvl="3" indent="0">
              <a:buNone/>
            </a:pPr>
            <a:endParaRPr lang="en-CA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26</a:t>
            </a:fld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45DEE-A6CA-4EB4-B4A4-6D3C416D5EE4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945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CA" sz="4900" dirty="0" smtClean="0">
                <a:solidFill>
                  <a:schemeClr val="bg1"/>
                </a:solidFill>
              </a:rPr>
              <a:t>Chromatic </a:t>
            </a:r>
            <a:r>
              <a:rPr lang="en-CA" sz="4900" dirty="0">
                <a:solidFill>
                  <a:schemeClr val="bg1"/>
                </a:solidFill>
              </a:rPr>
              <a:t>Adaptation </a:t>
            </a:r>
            <a:r>
              <a:rPr lang="en-CA" sz="4900" dirty="0" smtClean="0">
                <a:solidFill>
                  <a:schemeClr val="bg1"/>
                </a:solidFill>
              </a:rPr>
              <a:t>Transform (CAT)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</a:rPr>
              <a:t>Shows how one color in a particular illuminant looks when its under a different illuminant.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717032"/>
            <a:ext cx="4104456" cy="2079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71800" y="6510439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Pictures from </a:t>
            </a:r>
            <a:r>
              <a:rPr lang="en-CA" dirty="0" err="1" smtClean="0">
                <a:solidFill>
                  <a:schemeClr val="bg1"/>
                </a:solidFill>
              </a:rPr>
              <a:t>Lindbloom</a:t>
            </a:r>
            <a:r>
              <a:rPr lang="en-CA" dirty="0" smtClean="0">
                <a:solidFill>
                  <a:schemeClr val="bg1"/>
                </a:solidFill>
              </a:rPr>
              <a:t> website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27</a:t>
            </a:fld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27243-E895-4A0B-888E-FD2A19336C02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82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CAT Dependent Model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>
          <a:xfrm>
            <a:off x="1394709" y="1772816"/>
            <a:ext cx="3096344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ounded Rectangle 3"/>
          <p:cNvSpPr/>
          <p:nvPr/>
        </p:nvSpPr>
        <p:spPr>
          <a:xfrm>
            <a:off x="1709806" y="4135253"/>
            <a:ext cx="2466149" cy="1575067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rgbClr val="C00000">
                    <a:alpha val="30000"/>
                  </a:srgbClr>
                </a:solidFill>
              </a:rPr>
              <a:t>Text</a:t>
            </a:r>
            <a:endParaRPr lang="en-CA" dirty="0">
              <a:solidFill>
                <a:srgbClr val="C00000">
                  <a:alpha val="30000"/>
                </a:srgb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75842" y="3900811"/>
            <a:ext cx="86409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6486791" y="3900808"/>
            <a:ext cx="831621" cy="792089"/>
          </a:xfrm>
          <a:prstGeom prst="rect">
            <a:avLst/>
          </a:prstGeom>
          <a:solidFill>
            <a:srgbClr val="8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7931053" y="3899652"/>
            <a:ext cx="720080" cy="79208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5311124" y="4922786"/>
            <a:ext cx="3509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>
                <a:solidFill>
                  <a:schemeClr val="bg1"/>
                </a:solidFill>
              </a:rPr>
              <a:t>Cb</a:t>
            </a:r>
            <a:r>
              <a:rPr lang="en-CA" dirty="0" smtClean="0">
                <a:solidFill>
                  <a:schemeClr val="bg1"/>
                </a:solidFill>
              </a:rPr>
              <a:t>                    </a:t>
            </a:r>
            <a:r>
              <a:rPr lang="en-CA" dirty="0" err="1" smtClean="0">
                <a:solidFill>
                  <a:schemeClr val="bg1"/>
                </a:solidFill>
              </a:rPr>
              <a:t>Ccat</a:t>
            </a:r>
            <a:r>
              <a:rPr lang="en-CA" dirty="0" smtClean="0">
                <a:solidFill>
                  <a:schemeClr val="bg1"/>
                </a:solidFill>
              </a:rPr>
              <a:t>                   </a:t>
            </a:r>
            <a:r>
              <a:rPr lang="en-CA" dirty="0" err="1" smtClean="0">
                <a:solidFill>
                  <a:schemeClr val="bg1"/>
                </a:solidFill>
              </a:rPr>
              <a:t>Cp</a:t>
            </a:r>
            <a:endParaRPr lang="en-CA" dirty="0" smtClean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  <a:p>
            <a:r>
              <a:rPr lang="en-CA" dirty="0" smtClean="0">
                <a:solidFill>
                  <a:schemeClr val="bg1"/>
                </a:solidFill>
              </a:rPr>
              <a:t>*</a:t>
            </a:r>
            <a:r>
              <a:rPr lang="en-CA" dirty="0" err="1" smtClean="0">
                <a:solidFill>
                  <a:schemeClr val="bg1"/>
                </a:solidFill>
              </a:rPr>
              <a:t>Ccat</a:t>
            </a:r>
            <a:r>
              <a:rPr lang="en-CA" dirty="0" smtClean="0">
                <a:solidFill>
                  <a:schemeClr val="bg1"/>
                </a:solidFill>
              </a:rPr>
              <a:t>- CAT transformed </a:t>
            </a:r>
            <a:r>
              <a:rPr lang="en-CA" dirty="0" err="1" smtClean="0">
                <a:solidFill>
                  <a:schemeClr val="bg1"/>
                </a:solidFill>
              </a:rPr>
              <a:t>Ci</a:t>
            </a:r>
            <a:endParaRPr lang="en-CA" dirty="0" smtClean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92080" y="1988840"/>
            <a:ext cx="831621" cy="792089"/>
          </a:xfrm>
          <a:prstGeom prst="rect">
            <a:avLst/>
          </a:prstGeom>
          <a:solidFill>
            <a:srgbClr val="F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7579630" y="1988839"/>
            <a:ext cx="831621" cy="792089"/>
          </a:xfrm>
          <a:prstGeom prst="rect">
            <a:avLst/>
          </a:prstGeom>
          <a:solidFill>
            <a:srgbClr val="8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5076056" y="299695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       </a:t>
            </a:r>
            <a:r>
              <a:rPr lang="en-CA" dirty="0" err="1" smtClean="0">
                <a:solidFill>
                  <a:schemeClr val="bg1"/>
                </a:solidFill>
              </a:rPr>
              <a:t>Ci</a:t>
            </a:r>
            <a:r>
              <a:rPr lang="en-CA" dirty="0" smtClean="0">
                <a:solidFill>
                  <a:schemeClr val="bg1"/>
                </a:solidFill>
              </a:rPr>
              <a:t>                                           Cs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28</a:t>
            </a:fld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5275842" y="1988840"/>
            <a:ext cx="831621" cy="792089"/>
          </a:xfrm>
          <a:prstGeom prst="rect">
            <a:avLst/>
          </a:prstGeom>
          <a:solidFill>
            <a:srgbClr val="F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7563392" y="1988839"/>
            <a:ext cx="831621" cy="792089"/>
          </a:xfrm>
          <a:prstGeom prst="rect">
            <a:avLst/>
          </a:prstGeom>
          <a:solidFill>
            <a:srgbClr val="8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5275841" y="3900814"/>
            <a:ext cx="86409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54DAC-0200-48D8-BEE3-1B056F38EA77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015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4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4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3526E-6 L 2.22222E-6 -0.31491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3. Gamut Mapping Model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Different see-through devices might have different gamut of displayable colors</a:t>
            </a:r>
          </a:p>
          <a:p>
            <a:endParaRPr lang="en-CA" dirty="0">
              <a:solidFill>
                <a:schemeClr val="bg1"/>
              </a:solidFill>
            </a:endParaRPr>
          </a:p>
          <a:p>
            <a:r>
              <a:rPr lang="en-CA" dirty="0" smtClean="0">
                <a:solidFill>
                  <a:schemeClr val="bg1"/>
                </a:solidFill>
              </a:rPr>
              <a:t>Map  </a:t>
            </a:r>
            <a:r>
              <a:rPr lang="en-CA" dirty="0" err="1" smtClean="0">
                <a:solidFill>
                  <a:schemeClr val="accent3">
                    <a:lumMod val="75000"/>
                  </a:schemeClr>
                </a:solidFill>
              </a:rPr>
              <a:t>sRGB</a:t>
            </a:r>
            <a:r>
              <a:rPr lang="en-CA" dirty="0" smtClean="0">
                <a:solidFill>
                  <a:schemeClr val="accent3">
                    <a:lumMod val="75000"/>
                  </a:schemeClr>
                </a:solidFill>
              </a:rPr>
              <a:t> – </a:t>
            </a:r>
            <a:r>
              <a:rPr lang="en-CA" dirty="0" err="1" smtClean="0">
                <a:solidFill>
                  <a:schemeClr val="accent3">
                    <a:lumMod val="75000"/>
                  </a:schemeClr>
                </a:solidFill>
              </a:rPr>
              <a:t>CustomRGB</a:t>
            </a:r>
            <a:endParaRPr lang="en-CA" dirty="0" smtClean="0">
              <a:solidFill>
                <a:schemeClr val="accent3">
                  <a:lumMod val="75000"/>
                </a:schemeClr>
              </a:solidFill>
            </a:endParaRPr>
          </a:p>
          <a:p>
            <a:endParaRPr lang="en-CA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CA" dirty="0" smtClean="0">
                <a:solidFill>
                  <a:schemeClr val="bg1"/>
                </a:solidFill>
              </a:rPr>
              <a:t>Then use the custom gamut to predict the mixed color 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29</a:t>
            </a:fld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99E60-D529-46AD-B271-3E6CF0992971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16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1763688" y="5714178"/>
            <a:ext cx="5486400" cy="804862"/>
          </a:xfrm>
        </p:spPr>
        <p:txBody>
          <a:bodyPr>
            <a:noAutofit/>
          </a:bodyPr>
          <a:lstStyle/>
          <a:p>
            <a:r>
              <a:rPr lang="en-CA" sz="2400" i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Real world background color affects the displayed contents on the digital display</a:t>
            </a:r>
            <a:endParaRPr lang="en-CA" sz="2400" dirty="0">
              <a:latin typeface="Calibri Light" panose="020F03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8506" y="5157192"/>
            <a:ext cx="8964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err="1" smtClean="0">
                <a:solidFill>
                  <a:schemeClr val="bg1"/>
                </a:solidFill>
              </a:rPr>
              <a:t>Gabbard</a:t>
            </a:r>
            <a:r>
              <a:rPr lang="en-CA" sz="1600" dirty="0">
                <a:solidFill>
                  <a:schemeClr val="bg1"/>
                </a:solidFill>
              </a:rPr>
              <a:t> et </a:t>
            </a:r>
            <a:r>
              <a:rPr lang="en-CA" sz="1600" dirty="0" smtClean="0">
                <a:solidFill>
                  <a:schemeClr val="bg1"/>
                </a:solidFill>
              </a:rPr>
              <a:t>al - </a:t>
            </a:r>
            <a:r>
              <a:rPr lang="en-CA" sz="1600" dirty="0">
                <a:solidFill>
                  <a:schemeClr val="bg1"/>
                </a:solidFill>
              </a:rPr>
              <a:t>More than meets the eye: An engineering </a:t>
            </a:r>
            <a:r>
              <a:rPr lang="en-CA" sz="1600" dirty="0" smtClean="0">
                <a:solidFill>
                  <a:schemeClr val="bg1"/>
                </a:solidFill>
              </a:rPr>
              <a:t>study to </a:t>
            </a:r>
            <a:r>
              <a:rPr lang="en-CA" sz="1600" dirty="0">
                <a:solidFill>
                  <a:schemeClr val="bg1"/>
                </a:solidFill>
              </a:rPr>
              <a:t>empirically examine the blending of real and virtual </a:t>
            </a:r>
            <a:r>
              <a:rPr lang="en-CA" sz="1600" dirty="0" smtClean="0">
                <a:solidFill>
                  <a:schemeClr val="bg1"/>
                </a:solidFill>
              </a:rPr>
              <a:t>color spaces , VR 2010</a:t>
            </a:r>
            <a:endParaRPr lang="en-CA" sz="1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</a:t>
            </a:fld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3B76B-B221-42DB-A482-296942A70FDA}" type="datetime1">
              <a:rPr lang="en-CA" smtClean="0"/>
              <a:t>18/09/2013</a:t>
            </a:fld>
            <a:endParaRPr lang="en-CA"/>
          </a:p>
        </p:txBody>
      </p:sp>
      <p:sp>
        <p:nvSpPr>
          <p:cNvPr id="5" name="Picture Placeholder 4"/>
          <p:cNvSpPr>
            <a:spLocks noGrp="1"/>
          </p:cNvSpPr>
          <p:nvPr>
            <p:ph type="pic" idx="1"/>
          </p:nvPr>
        </p:nvSpPr>
        <p:spPr/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255094" cy="501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15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30</a:t>
            </a:fld>
            <a:endParaRPr lang="en-CA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64" y="908720"/>
            <a:ext cx="4086225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83768" y="5733256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Pictures from </a:t>
            </a:r>
            <a:r>
              <a:rPr lang="en-CA" dirty="0" err="1" smtClean="0">
                <a:solidFill>
                  <a:schemeClr val="bg1"/>
                </a:solidFill>
              </a:rPr>
              <a:t>Lindbloom’s</a:t>
            </a:r>
            <a:r>
              <a:rPr lang="en-CA" dirty="0" smtClean="0">
                <a:solidFill>
                  <a:schemeClr val="bg1"/>
                </a:solidFill>
              </a:rPr>
              <a:t> website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A33ED-994F-4F36-856B-D9E449AA5BC8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390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Gamut Mapping Model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94709" y="1772816"/>
            <a:ext cx="3096344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ounded Rectangle 3"/>
          <p:cNvSpPr/>
          <p:nvPr/>
        </p:nvSpPr>
        <p:spPr>
          <a:xfrm>
            <a:off x="1709805" y="4135252"/>
            <a:ext cx="2466149" cy="1575067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rgbClr val="C00000">
                    <a:alpha val="30000"/>
                  </a:srgbClr>
                </a:solidFill>
              </a:rPr>
              <a:t>Text</a:t>
            </a:r>
            <a:endParaRPr lang="en-CA" dirty="0">
              <a:solidFill>
                <a:srgbClr val="C00000">
                  <a:alpha val="30000"/>
                </a:srgb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6566" y="148478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    </a:t>
            </a:r>
            <a:r>
              <a:rPr lang="en-CA" dirty="0" err="1" smtClean="0">
                <a:solidFill>
                  <a:schemeClr val="bg1"/>
                </a:solidFill>
              </a:rPr>
              <a:t>Ci</a:t>
            </a:r>
            <a:r>
              <a:rPr lang="en-CA" dirty="0" smtClean="0">
                <a:solidFill>
                  <a:schemeClr val="bg1"/>
                </a:solidFill>
              </a:rPr>
              <a:t>                 Cs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31</a:t>
            </a:fld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5364088" y="1988839"/>
            <a:ext cx="399573" cy="39604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6444208" y="1988839"/>
            <a:ext cx="366629" cy="39604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5372982" y="2537283"/>
            <a:ext cx="399573" cy="3960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6444208" y="2552444"/>
            <a:ext cx="399573" cy="39604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5364088" y="3104885"/>
            <a:ext cx="399573" cy="396044"/>
          </a:xfrm>
          <a:prstGeom prst="rect">
            <a:avLst/>
          </a:prstGeom>
          <a:solidFill>
            <a:srgbClr val="F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6444208" y="3120046"/>
            <a:ext cx="399573" cy="396044"/>
          </a:xfrm>
          <a:prstGeom prst="rect">
            <a:avLst/>
          </a:prstGeom>
          <a:solidFill>
            <a:srgbClr val="8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/>
          <p:cNvSpPr/>
          <p:nvPr/>
        </p:nvSpPr>
        <p:spPr>
          <a:xfrm>
            <a:off x="5364087" y="3646924"/>
            <a:ext cx="399573" cy="3960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6444208" y="3646924"/>
            <a:ext cx="399573" cy="39604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7867684" y="4287254"/>
            <a:ext cx="720080" cy="79208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/>
          <p:cNvSpPr txBox="1"/>
          <p:nvPr/>
        </p:nvSpPr>
        <p:spPr>
          <a:xfrm>
            <a:off x="5247755" y="5310388"/>
            <a:ext cx="3509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>
                <a:solidFill>
                  <a:schemeClr val="bg1"/>
                </a:solidFill>
              </a:rPr>
              <a:t>Cb</a:t>
            </a:r>
            <a:r>
              <a:rPr lang="en-CA" dirty="0" smtClean="0">
                <a:solidFill>
                  <a:schemeClr val="bg1"/>
                </a:solidFill>
              </a:rPr>
              <a:t>                   </a:t>
            </a:r>
            <a:r>
              <a:rPr lang="en-CA" dirty="0" err="1" smtClean="0">
                <a:solidFill>
                  <a:schemeClr val="bg1"/>
                </a:solidFill>
              </a:rPr>
              <a:t>GMc</a:t>
            </a:r>
            <a:r>
              <a:rPr lang="en-CA" dirty="0" smtClean="0">
                <a:solidFill>
                  <a:schemeClr val="bg1"/>
                </a:solidFill>
              </a:rPr>
              <a:t>                       </a:t>
            </a:r>
            <a:r>
              <a:rPr lang="en-CA" dirty="0" err="1" smtClean="0">
                <a:solidFill>
                  <a:schemeClr val="bg1"/>
                </a:solidFill>
              </a:rPr>
              <a:t>Cp</a:t>
            </a:r>
            <a:endParaRPr lang="en-CA" dirty="0" smtClean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  <a:p>
            <a:r>
              <a:rPr lang="en-CA" dirty="0" smtClean="0">
                <a:solidFill>
                  <a:schemeClr val="bg1"/>
                </a:solidFill>
              </a:rPr>
              <a:t>*</a:t>
            </a:r>
            <a:r>
              <a:rPr lang="en-CA" dirty="0" err="1" smtClean="0">
                <a:solidFill>
                  <a:schemeClr val="bg1"/>
                </a:solidFill>
              </a:rPr>
              <a:t>GMc</a:t>
            </a:r>
            <a:r>
              <a:rPr lang="en-CA" dirty="0" smtClean="0">
                <a:solidFill>
                  <a:schemeClr val="bg1"/>
                </a:solidFill>
              </a:rPr>
              <a:t>-Gamut mapped </a:t>
            </a:r>
            <a:r>
              <a:rPr lang="en-CA" dirty="0" err="1" smtClean="0">
                <a:solidFill>
                  <a:schemeClr val="bg1"/>
                </a:solidFill>
              </a:rPr>
              <a:t>Ci</a:t>
            </a:r>
            <a:endParaRPr lang="en-CA" dirty="0" smtClean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212472" y="4288416"/>
            <a:ext cx="86409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/>
          <p:cNvSpPr/>
          <p:nvPr/>
        </p:nvSpPr>
        <p:spPr>
          <a:xfrm>
            <a:off x="6427970" y="4305164"/>
            <a:ext cx="831621" cy="792089"/>
          </a:xfrm>
          <a:prstGeom prst="rect">
            <a:avLst/>
          </a:prstGeom>
          <a:solidFill>
            <a:srgbClr val="8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68D1E-89DB-46F8-B440-33DA2158B343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434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4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4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2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3526E-6 L 2.22222E-6 -0.31491 " pathEditMode="relative" rAng="0" ptsTypes="AA">
                                      <p:cBhvr>
                                        <p:cTn id="10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3" grpId="0" animBg="1"/>
      <p:bldP spid="14" grpId="0" animBg="1"/>
      <p:bldP spid="19" grpId="0" animBg="1"/>
      <p:bldP spid="20" grpId="0" animBg="1"/>
      <p:bldP spid="23" grpId="0" animBg="1"/>
      <p:bldP spid="24" grpId="0" animBg="1"/>
      <p:bldP spid="25" grpId="0" animBg="1"/>
      <p:bldP spid="25" grpId="1" animBg="1"/>
      <p:bldP spid="25" grpId="2" animBg="1"/>
      <p:bldP spid="26" grpId="0"/>
      <p:bldP spid="26" grpId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Color Correction Algorithm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Uses the model’s output predicted color</a:t>
            </a:r>
          </a:p>
          <a:p>
            <a:endParaRPr lang="en-CA" dirty="0">
              <a:solidFill>
                <a:schemeClr val="bg1"/>
              </a:solidFill>
            </a:endParaRPr>
          </a:p>
          <a:p>
            <a:r>
              <a:rPr lang="en-CA" dirty="0" smtClean="0">
                <a:solidFill>
                  <a:schemeClr val="bg1"/>
                </a:solidFill>
              </a:rPr>
              <a:t>Adjusts the digital color such that 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</a:rPr>
              <a:t>The new mixed color = Digital color intended </a:t>
            </a:r>
          </a:p>
          <a:p>
            <a:pPr marL="2286000" lvl="5" indent="0">
              <a:buNone/>
            </a:pPr>
            <a:r>
              <a:rPr lang="en-CA" dirty="0" smtClean="0">
                <a:solidFill>
                  <a:schemeClr val="accent3">
                    <a:lumMod val="75000"/>
                  </a:schemeClr>
                </a:solidFill>
              </a:rPr>
              <a:t>                     </a:t>
            </a:r>
            <a:r>
              <a:rPr lang="en-CA" sz="4000" dirty="0" err="1" smtClean="0">
                <a:solidFill>
                  <a:schemeClr val="accent3">
                    <a:lumMod val="75000"/>
                  </a:schemeClr>
                </a:solidFill>
              </a:rPr>
              <a:t>Cp</a:t>
            </a:r>
            <a:r>
              <a:rPr lang="en-CA" sz="4000" dirty="0" smtClean="0">
                <a:solidFill>
                  <a:schemeClr val="accent3">
                    <a:lumMod val="75000"/>
                  </a:schemeClr>
                </a:solidFill>
              </a:rPr>
              <a:t> = </a:t>
            </a:r>
            <a:r>
              <a:rPr lang="en-CA" sz="4000" dirty="0" err="1" smtClean="0">
                <a:solidFill>
                  <a:schemeClr val="accent3">
                    <a:lumMod val="75000"/>
                  </a:schemeClr>
                </a:solidFill>
              </a:rPr>
              <a:t>Ci</a:t>
            </a:r>
            <a:endParaRPr lang="en-CA" sz="4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32</a:t>
            </a:fld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82C89-8B99-4B9A-87C3-E627746762CA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801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24744"/>
            <a:ext cx="8229600" cy="1143000"/>
          </a:xfrm>
        </p:spPr>
        <p:txBody>
          <a:bodyPr/>
          <a:lstStyle/>
          <a:p>
            <a:r>
              <a:rPr lang="en-CA" sz="4000" cap="all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204864"/>
            <a:ext cx="8229600" cy="4525963"/>
          </a:xfrm>
        </p:spPr>
        <p:txBody>
          <a:bodyPr/>
          <a:lstStyle/>
          <a:p>
            <a:pPr marL="0" indent="0" algn="r">
              <a:buNone/>
            </a:pPr>
            <a:r>
              <a:rPr lang="en-CA" dirty="0" smtClean="0">
                <a:solidFill>
                  <a:schemeClr val="bg1"/>
                </a:solidFill>
              </a:rPr>
              <a:t>Model Evaluation</a:t>
            </a:r>
          </a:p>
          <a:p>
            <a:pPr marL="0" indent="0" algn="r">
              <a:buNone/>
            </a:pPr>
            <a:r>
              <a:rPr lang="en-CA" dirty="0" smtClean="0">
                <a:solidFill>
                  <a:schemeClr val="bg1"/>
                </a:solidFill>
              </a:rPr>
              <a:t>Algorithm Evaluation</a:t>
            </a:r>
          </a:p>
          <a:p>
            <a:pPr marL="0" indent="0" algn="r">
              <a:buNone/>
            </a:pPr>
            <a:r>
              <a:rPr lang="en-CA" dirty="0" smtClean="0">
                <a:solidFill>
                  <a:schemeClr val="bg1"/>
                </a:solidFill>
              </a:rPr>
              <a:t>System Evaluation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33</a:t>
            </a:fld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9D1BC-CF9C-4E8D-B837-7ED86077554C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849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Colors for experiment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32990"/>
            <a:ext cx="2520280" cy="1763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3548" y="4077072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24 Macbeth Chart  colors as background colors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482" y="3438212"/>
            <a:ext cx="21717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7730" y="5445224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33000 perceptually uniform RGB colors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593" y="1301155"/>
            <a:ext cx="2476500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21446" y="6314642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Pictures from </a:t>
            </a:r>
            <a:r>
              <a:rPr lang="en-CA" dirty="0" err="1" smtClean="0">
                <a:solidFill>
                  <a:schemeClr val="bg1"/>
                </a:solidFill>
              </a:rPr>
              <a:t>Lindbloom</a:t>
            </a:r>
            <a:r>
              <a:rPr lang="en-CA" dirty="0" smtClean="0">
                <a:solidFill>
                  <a:schemeClr val="bg1"/>
                </a:solidFill>
              </a:rPr>
              <a:t> website and </a:t>
            </a:r>
            <a:r>
              <a:rPr lang="en-CA" dirty="0" err="1" smtClean="0">
                <a:solidFill>
                  <a:schemeClr val="bg1"/>
                </a:solidFill>
              </a:rPr>
              <a:t>wikipedia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34</a:t>
            </a:fld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BCFA-FF52-4863-8BA8-AE547F03B76F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522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000" cap="all" dirty="0">
                <a:solidFill>
                  <a:schemeClr val="bg1"/>
                </a:solidFill>
              </a:rPr>
              <a:t>Hardware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94" y="1556792"/>
            <a:ext cx="3441237" cy="2580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37" y="4797152"/>
            <a:ext cx="386715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777357"/>
            <a:ext cx="3212728" cy="2139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47664" y="6196662"/>
            <a:ext cx="1496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 smtClean="0">
                <a:solidFill>
                  <a:schemeClr val="bg1"/>
                </a:solidFill>
              </a:rPr>
              <a:t>Lumisty</a:t>
            </a:r>
            <a:r>
              <a:rPr lang="en-CA" dirty="0" smtClean="0">
                <a:solidFill>
                  <a:schemeClr val="bg1"/>
                </a:solidFill>
              </a:rPr>
              <a:t> Sheet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49970" y="4154534"/>
            <a:ext cx="144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Lenovo S-800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35</a:t>
            </a:fld>
            <a:endParaRPr lang="en-CA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EC4D-82A4-4646-974E-99440C075BEA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626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Model 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212" y="1124744"/>
            <a:ext cx="8399276" cy="5544616"/>
          </a:xfrm>
        </p:spPr>
        <p:txBody>
          <a:bodyPr>
            <a:normAutofit/>
          </a:bodyPr>
          <a:lstStyle/>
          <a:p>
            <a:r>
              <a:rPr lang="en-CA" sz="1800" dirty="0" smtClean="0">
                <a:solidFill>
                  <a:schemeClr val="bg1"/>
                </a:solidFill>
              </a:rPr>
              <a:t>The Euclidian distance </a:t>
            </a:r>
            <a:r>
              <a:rPr lang="en-CA" sz="1800" dirty="0">
                <a:solidFill>
                  <a:schemeClr val="bg1"/>
                </a:solidFill>
              </a:rPr>
              <a:t>between the </a:t>
            </a:r>
            <a:r>
              <a:rPr lang="en-CA" sz="1800" dirty="0">
                <a:solidFill>
                  <a:schemeClr val="accent3">
                    <a:lumMod val="75000"/>
                  </a:schemeClr>
                </a:solidFill>
              </a:rPr>
              <a:t>model's predicted </a:t>
            </a:r>
            <a:r>
              <a:rPr lang="en-CA" sz="1800" dirty="0" smtClean="0">
                <a:solidFill>
                  <a:schemeClr val="accent3">
                    <a:lumMod val="75000"/>
                  </a:schemeClr>
                </a:solidFill>
              </a:rPr>
              <a:t>color(</a:t>
            </a:r>
            <a:r>
              <a:rPr lang="en-CA" sz="1800" dirty="0" err="1" smtClean="0">
                <a:solidFill>
                  <a:schemeClr val="accent3">
                    <a:lumMod val="75000"/>
                  </a:schemeClr>
                </a:solidFill>
              </a:rPr>
              <a:t>Cp</a:t>
            </a:r>
            <a:r>
              <a:rPr lang="en-CA" sz="1800" dirty="0" smtClean="0">
                <a:solidFill>
                  <a:schemeClr val="accent3">
                    <a:lumMod val="75000"/>
                  </a:schemeClr>
                </a:solidFill>
              </a:rPr>
              <a:t>) </a:t>
            </a:r>
            <a:r>
              <a:rPr lang="en-CA" sz="1800" dirty="0">
                <a:solidFill>
                  <a:schemeClr val="bg1"/>
                </a:solidFill>
              </a:rPr>
              <a:t>and </a:t>
            </a:r>
            <a:r>
              <a:rPr lang="en-CA" sz="1800" dirty="0">
                <a:solidFill>
                  <a:schemeClr val="accent3">
                    <a:lumMod val="75000"/>
                  </a:schemeClr>
                </a:solidFill>
              </a:rPr>
              <a:t>the color perceived by the </a:t>
            </a:r>
            <a:r>
              <a:rPr lang="en-CA" sz="1800" dirty="0" smtClean="0">
                <a:solidFill>
                  <a:schemeClr val="accent3">
                    <a:lumMod val="75000"/>
                  </a:schemeClr>
                </a:solidFill>
              </a:rPr>
              <a:t>user (Pc) </a:t>
            </a:r>
            <a:r>
              <a:rPr lang="en-CA" sz="1800" dirty="0">
                <a:solidFill>
                  <a:schemeClr val="bg1"/>
                </a:solidFill>
              </a:rPr>
              <a:t>: ’d</a:t>
            </a:r>
            <a:r>
              <a:rPr lang="en-CA" sz="1800" dirty="0" smtClean="0">
                <a:solidFill>
                  <a:schemeClr val="bg1"/>
                </a:solidFill>
              </a:rPr>
              <a:t>’</a:t>
            </a:r>
          </a:p>
          <a:p>
            <a:pPr marL="457200" lvl="1" indent="0">
              <a:buNone/>
            </a:pPr>
            <a:r>
              <a:rPr lang="en-CA" sz="2400" dirty="0" smtClean="0">
                <a:solidFill>
                  <a:schemeClr val="accent3">
                    <a:lumMod val="75000"/>
                  </a:schemeClr>
                </a:solidFill>
              </a:rPr>
              <a:t>        ‘d’=Δ| </a:t>
            </a:r>
            <a:r>
              <a:rPr lang="en-CA" sz="2400" dirty="0" err="1" smtClean="0">
                <a:solidFill>
                  <a:schemeClr val="accent3">
                    <a:lumMod val="75000"/>
                  </a:schemeClr>
                </a:solidFill>
              </a:rPr>
              <a:t>Cp</a:t>
            </a:r>
            <a:r>
              <a:rPr lang="en-CA" sz="2400" dirty="0" smtClean="0">
                <a:solidFill>
                  <a:schemeClr val="accent3">
                    <a:lumMod val="75000"/>
                  </a:schemeClr>
                </a:solidFill>
              </a:rPr>
              <a:t> - Pc|</a:t>
            </a:r>
          </a:p>
          <a:p>
            <a:endParaRPr lang="en-CA" sz="600" dirty="0">
              <a:solidFill>
                <a:schemeClr val="bg1"/>
              </a:solidFill>
            </a:endParaRPr>
          </a:p>
          <a:p>
            <a:endParaRPr lang="en-CA" sz="1800" dirty="0" smtClean="0">
              <a:solidFill>
                <a:schemeClr val="bg1"/>
              </a:solidFill>
            </a:endParaRPr>
          </a:p>
          <a:p>
            <a:r>
              <a:rPr lang="en-CA" sz="1800" dirty="0" smtClean="0">
                <a:solidFill>
                  <a:schemeClr val="bg1"/>
                </a:solidFill>
              </a:rPr>
              <a:t>The </a:t>
            </a:r>
            <a:r>
              <a:rPr lang="en-CA" sz="1800" dirty="0">
                <a:solidFill>
                  <a:schemeClr val="bg1"/>
                </a:solidFill>
              </a:rPr>
              <a:t>Euclidian</a:t>
            </a:r>
            <a:r>
              <a:rPr lang="en-CA" sz="1800" dirty="0" smtClean="0">
                <a:solidFill>
                  <a:schemeClr val="bg1"/>
                </a:solidFill>
              </a:rPr>
              <a:t> </a:t>
            </a:r>
            <a:r>
              <a:rPr lang="en-CA" sz="1800" dirty="0">
                <a:solidFill>
                  <a:schemeClr val="bg1"/>
                </a:solidFill>
              </a:rPr>
              <a:t>distance between the </a:t>
            </a:r>
            <a:r>
              <a:rPr lang="en-CA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intended </a:t>
            </a:r>
            <a:r>
              <a:rPr lang="en-CA" sz="18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colour (</a:t>
            </a:r>
            <a:r>
              <a:rPr lang="en-CA" sz="18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Ci</a:t>
            </a:r>
            <a:r>
              <a:rPr lang="en-CA" sz="18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) </a:t>
            </a:r>
            <a:r>
              <a:rPr lang="en-CA" sz="1800" dirty="0">
                <a:solidFill>
                  <a:schemeClr val="bg1"/>
                </a:solidFill>
              </a:rPr>
              <a:t>and the </a:t>
            </a:r>
            <a:r>
              <a:rPr lang="en-CA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user predicted color (</a:t>
            </a:r>
            <a:r>
              <a:rPr lang="en-CA" sz="18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Cp</a:t>
            </a:r>
            <a:r>
              <a:rPr lang="en-CA" sz="18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) </a:t>
            </a:r>
            <a:r>
              <a:rPr lang="en-CA" sz="1800" dirty="0" smtClean="0">
                <a:solidFill>
                  <a:schemeClr val="bg1"/>
                </a:solidFill>
              </a:rPr>
              <a:t>: </a:t>
            </a:r>
            <a:r>
              <a:rPr lang="en-CA" sz="1800" dirty="0">
                <a:solidFill>
                  <a:schemeClr val="bg1"/>
                </a:solidFill>
              </a:rPr>
              <a:t>’</a:t>
            </a:r>
            <a:r>
              <a:rPr lang="en-CA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</a:t>
            </a:r>
            <a:r>
              <a:rPr lang="en-CA" sz="1800" dirty="0" smtClean="0">
                <a:solidFill>
                  <a:schemeClr val="bg1"/>
                </a:solidFill>
              </a:rPr>
              <a:t>’</a:t>
            </a:r>
          </a:p>
          <a:p>
            <a:pPr marL="0" lvl="1" indent="0">
              <a:buNone/>
            </a:pPr>
            <a:r>
              <a:rPr lang="en-CA" sz="2400" dirty="0" smtClean="0">
                <a:solidFill>
                  <a:schemeClr val="accent3">
                    <a:lumMod val="75000"/>
                  </a:schemeClr>
                </a:solidFill>
              </a:rPr>
              <a:t>     </a:t>
            </a:r>
            <a:r>
              <a:rPr lang="en-CA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 ‘D’=</a:t>
            </a:r>
            <a:r>
              <a:rPr lang="en-CA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Δ</a:t>
            </a:r>
            <a:r>
              <a:rPr lang="en-CA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| </a:t>
            </a:r>
            <a:r>
              <a:rPr lang="en-CA" sz="24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Cp</a:t>
            </a:r>
            <a:r>
              <a:rPr lang="en-CA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CA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en-CA" sz="24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Ci</a:t>
            </a:r>
            <a:r>
              <a:rPr lang="en-CA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|</a:t>
            </a:r>
            <a:endParaRPr lang="en-CA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CA" sz="1800" dirty="0">
              <a:solidFill>
                <a:schemeClr val="bg1"/>
              </a:solidFill>
            </a:endParaRPr>
          </a:p>
          <a:p>
            <a:endParaRPr lang="en-CA" sz="1800" dirty="0">
              <a:solidFill>
                <a:schemeClr val="bg1"/>
              </a:solidFill>
            </a:endParaRPr>
          </a:p>
          <a:p>
            <a:r>
              <a:rPr lang="en-CA" sz="1800" dirty="0">
                <a:solidFill>
                  <a:schemeClr val="bg1"/>
                </a:solidFill>
              </a:rPr>
              <a:t>Hypothesis:</a:t>
            </a:r>
          </a:p>
          <a:p>
            <a:pPr lvl="1"/>
            <a:r>
              <a:rPr lang="en-CA" sz="2400" dirty="0">
                <a:solidFill>
                  <a:schemeClr val="accent3">
                    <a:lumMod val="75000"/>
                  </a:schemeClr>
                </a:solidFill>
              </a:rPr>
              <a:t>‘d ‘&lt; ‘</a:t>
            </a:r>
            <a:r>
              <a:rPr lang="en-CA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</a:t>
            </a:r>
            <a:r>
              <a:rPr lang="en-CA" sz="2400" dirty="0">
                <a:solidFill>
                  <a:schemeClr val="accent3">
                    <a:lumMod val="75000"/>
                  </a:schemeClr>
                </a:solidFill>
              </a:rPr>
              <a:t>’</a:t>
            </a:r>
          </a:p>
          <a:p>
            <a:endParaRPr lang="en-CA" sz="1800" dirty="0" smtClean="0">
              <a:solidFill>
                <a:schemeClr val="bg1"/>
              </a:solidFill>
            </a:endParaRPr>
          </a:p>
          <a:p>
            <a:r>
              <a:rPr lang="en-CA" sz="1800" dirty="0" smtClean="0">
                <a:solidFill>
                  <a:schemeClr val="bg1"/>
                </a:solidFill>
              </a:rPr>
              <a:t>Smaller </a:t>
            </a:r>
            <a:r>
              <a:rPr lang="en-CA" sz="1800" dirty="0">
                <a:solidFill>
                  <a:schemeClr val="bg1"/>
                </a:solidFill>
              </a:rPr>
              <a:t>the value of ‘d’ </a:t>
            </a:r>
            <a:endParaRPr lang="en-CA" sz="18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sz="1800" dirty="0" smtClean="0">
                <a:solidFill>
                  <a:schemeClr val="bg1"/>
                </a:solidFill>
              </a:rPr>
              <a:t>       higher </a:t>
            </a:r>
            <a:r>
              <a:rPr lang="en-CA" sz="1800" dirty="0">
                <a:solidFill>
                  <a:schemeClr val="bg1"/>
                </a:solidFill>
              </a:rPr>
              <a:t>the accuracy of the model </a:t>
            </a:r>
          </a:p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36</a:t>
            </a:fld>
            <a:endParaRPr lang="en-CA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68454"/>
            <a:ext cx="3744416" cy="3889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9AD49-D60E-4598-B727-A48CF3892D42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508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Rounded Rectangle 3"/>
          <p:cNvSpPr/>
          <p:nvPr/>
        </p:nvSpPr>
        <p:spPr>
          <a:xfrm>
            <a:off x="3813618" y="2271195"/>
            <a:ext cx="1187881" cy="697144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C00000">
                  <a:alpha val="30000"/>
                </a:srgb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97938" y="1268760"/>
            <a:ext cx="811326" cy="9361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4424324" y="2439747"/>
            <a:ext cx="379277" cy="360040"/>
          </a:xfrm>
          <a:prstGeom prst="rect">
            <a:avLst/>
          </a:prstGeom>
          <a:solidFill>
            <a:srgbClr val="7030A0">
              <a:alpha val="8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3562058" y="1268760"/>
            <a:ext cx="828092" cy="93610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4083522" y="2439747"/>
            <a:ext cx="324036" cy="360040"/>
          </a:xfrm>
          <a:prstGeom prst="rect">
            <a:avLst/>
          </a:prstGeom>
          <a:solidFill>
            <a:srgbClr val="C0000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821951" y="3336581"/>
            <a:ext cx="7344816" cy="2952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 9"/>
          <p:cNvSpPr/>
          <p:nvPr/>
        </p:nvSpPr>
        <p:spPr>
          <a:xfrm>
            <a:off x="4352167" y="4638333"/>
            <a:ext cx="379277" cy="360040"/>
          </a:xfrm>
          <a:prstGeom prst="rect">
            <a:avLst/>
          </a:prstGeom>
          <a:solidFill>
            <a:srgbClr val="7030A0">
              <a:alpha val="8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4352166" y="4162554"/>
            <a:ext cx="379277" cy="360040"/>
          </a:xfrm>
          <a:prstGeom prst="rect">
            <a:avLst/>
          </a:prstGeom>
          <a:solidFill>
            <a:srgbClr val="992BA5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4352167" y="5157192"/>
            <a:ext cx="379277" cy="360040"/>
          </a:xfrm>
          <a:prstGeom prst="rect">
            <a:avLst/>
          </a:prstGeom>
          <a:solidFill>
            <a:srgbClr val="4F2EA2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4857719" y="4653136"/>
            <a:ext cx="379277" cy="360040"/>
          </a:xfrm>
          <a:prstGeom prst="rect">
            <a:avLst/>
          </a:prstGeom>
          <a:solidFill>
            <a:srgbClr val="873AC0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4850164" y="5120648"/>
            <a:ext cx="379277" cy="360040"/>
          </a:xfrm>
          <a:prstGeom prst="rect">
            <a:avLst/>
          </a:prstGeom>
          <a:solidFill>
            <a:srgbClr val="873AC0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3757828" y="4644184"/>
            <a:ext cx="379277" cy="360040"/>
          </a:xfrm>
          <a:prstGeom prst="rect">
            <a:avLst/>
          </a:prstGeom>
          <a:solidFill>
            <a:srgbClr val="5A2781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670524" y="4861997"/>
            <a:ext cx="3792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987824" y="4824204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499992" y="3717032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558783" y="5733256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itle 34"/>
          <p:cNvSpPr txBox="1">
            <a:spLocks/>
          </p:cNvSpPr>
          <p:nvPr/>
        </p:nvSpPr>
        <p:spPr>
          <a:xfrm>
            <a:off x="613792" y="22045"/>
            <a:ext cx="7772400" cy="95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solidFill>
                  <a:schemeClr val="bg1"/>
                </a:solidFill>
              </a:rPr>
              <a:t>Model Validation</a:t>
            </a:r>
            <a:endParaRPr lang="en-CA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392111" y="5492003"/>
            <a:ext cx="9361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392111" y="3692293"/>
            <a:ext cx="0" cy="6255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96050" y="3798970"/>
            <a:ext cx="1095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Change in a (Lab) </a:t>
            </a:r>
            <a:endParaRPr lang="en-CA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5406707" y="5004891"/>
            <a:ext cx="1095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Change in </a:t>
            </a:r>
            <a:r>
              <a:rPr lang="en-CA" sz="1200" dirty="0"/>
              <a:t>b</a:t>
            </a:r>
            <a:r>
              <a:rPr lang="en-CA" sz="1200" dirty="0" smtClean="0"/>
              <a:t>(Lab)</a:t>
            </a:r>
            <a:endParaRPr lang="en-CA" sz="1200" dirty="0"/>
          </a:p>
        </p:txBody>
      </p:sp>
      <p:sp>
        <p:nvSpPr>
          <p:cNvPr id="29" name="Rectangle 28"/>
          <p:cNvSpPr/>
          <p:nvPr/>
        </p:nvSpPr>
        <p:spPr>
          <a:xfrm>
            <a:off x="3771923" y="4162554"/>
            <a:ext cx="379277" cy="360040"/>
          </a:xfrm>
          <a:prstGeom prst="rect">
            <a:avLst/>
          </a:prstGeom>
          <a:solidFill>
            <a:srgbClr val="5A2781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849509" y="4170323"/>
            <a:ext cx="379277" cy="360040"/>
          </a:xfrm>
          <a:prstGeom prst="rect">
            <a:avLst/>
          </a:prstGeom>
          <a:solidFill>
            <a:srgbClr val="992BA5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 31"/>
          <p:cNvSpPr/>
          <p:nvPr/>
        </p:nvSpPr>
        <p:spPr>
          <a:xfrm>
            <a:off x="3757018" y="5131963"/>
            <a:ext cx="379277" cy="360040"/>
          </a:xfrm>
          <a:prstGeom prst="rect">
            <a:avLst/>
          </a:prstGeom>
          <a:solidFill>
            <a:srgbClr val="3E1B59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TextBox 34"/>
          <p:cNvSpPr txBox="1"/>
          <p:nvPr/>
        </p:nvSpPr>
        <p:spPr>
          <a:xfrm>
            <a:off x="6804248" y="3856170"/>
            <a:ext cx="1095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Change in L (Lab)</a:t>
            </a:r>
            <a:endParaRPr lang="en-CA" sz="1200" dirty="0"/>
          </a:p>
        </p:txBody>
      </p:sp>
      <p:sp>
        <p:nvSpPr>
          <p:cNvPr id="36" name="Rectangle 35"/>
          <p:cNvSpPr/>
          <p:nvPr/>
        </p:nvSpPr>
        <p:spPr>
          <a:xfrm>
            <a:off x="7162428" y="4854350"/>
            <a:ext cx="379277" cy="360040"/>
          </a:xfrm>
          <a:prstGeom prst="rect">
            <a:avLst/>
          </a:prstGeom>
          <a:solidFill>
            <a:srgbClr val="7030A0">
              <a:alpha val="82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7162427" y="4353297"/>
            <a:ext cx="379277" cy="360040"/>
          </a:xfrm>
          <a:prstGeom prst="rect">
            <a:avLst/>
          </a:prstGeom>
          <a:solidFill>
            <a:srgbClr val="C198E0">
              <a:alpha val="81961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/>
          <p:cNvSpPr/>
          <p:nvPr/>
        </p:nvSpPr>
        <p:spPr>
          <a:xfrm>
            <a:off x="7177523" y="5366354"/>
            <a:ext cx="379277" cy="360040"/>
          </a:xfrm>
          <a:prstGeom prst="rect">
            <a:avLst/>
          </a:prstGeom>
          <a:solidFill>
            <a:srgbClr val="4F2270">
              <a:alpha val="81961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TextBox 38"/>
          <p:cNvSpPr txBox="1"/>
          <p:nvPr/>
        </p:nvSpPr>
        <p:spPr>
          <a:xfrm>
            <a:off x="7162427" y="4384094"/>
            <a:ext cx="1095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              + Key</a:t>
            </a:r>
            <a:endParaRPr lang="en-CA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7177523" y="5445554"/>
            <a:ext cx="1095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              - Key</a:t>
            </a:r>
            <a:endParaRPr lang="en-CA" sz="1200" dirty="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7710246" y="4157464"/>
            <a:ext cx="0" cy="6255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710246" y="5214390"/>
            <a:ext cx="0" cy="6504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37</a:t>
            </a:fld>
            <a:endParaRPr lang="en-CA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F9426-5D1A-4C2E-99C1-87485BD2ACB2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809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5.11219E-7 L -0.00382 -0.113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-56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5.11219E-7 L -0.00278 -0.1138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569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5.11219E-7 L -0.00191 -0.1138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5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Algorithm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5184576"/>
          </a:xfrm>
        </p:spPr>
        <p:txBody>
          <a:bodyPr/>
          <a:lstStyle/>
          <a:p>
            <a:r>
              <a:rPr lang="en-CA" sz="1800" dirty="0">
                <a:solidFill>
                  <a:schemeClr val="bg1"/>
                </a:solidFill>
              </a:rPr>
              <a:t>The Euclidian distance between the </a:t>
            </a:r>
            <a:r>
              <a:rPr lang="en-CA" sz="1800" dirty="0" smtClean="0">
                <a:solidFill>
                  <a:schemeClr val="accent3">
                    <a:lumMod val="75000"/>
                  </a:schemeClr>
                </a:solidFill>
              </a:rPr>
              <a:t>color intended(</a:t>
            </a:r>
            <a:r>
              <a:rPr lang="en-CA" sz="1800" dirty="0" err="1" smtClean="0">
                <a:solidFill>
                  <a:schemeClr val="accent3">
                    <a:lumMod val="75000"/>
                  </a:schemeClr>
                </a:solidFill>
              </a:rPr>
              <a:t>Ci</a:t>
            </a:r>
            <a:r>
              <a:rPr lang="en-CA" sz="1800" dirty="0" smtClean="0">
                <a:solidFill>
                  <a:schemeClr val="accent3">
                    <a:lumMod val="75000"/>
                  </a:schemeClr>
                </a:solidFill>
              </a:rPr>
              <a:t>) </a:t>
            </a:r>
            <a:r>
              <a:rPr lang="en-CA" sz="1800" dirty="0" smtClean="0">
                <a:solidFill>
                  <a:schemeClr val="bg1"/>
                </a:solidFill>
              </a:rPr>
              <a:t>and </a:t>
            </a:r>
            <a:r>
              <a:rPr lang="en-CA" sz="1800" dirty="0">
                <a:solidFill>
                  <a:schemeClr val="bg1"/>
                </a:solidFill>
              </a:rPr>
              <a:t>the </a:t>
            </a:r>
            <a:r>
              <a:rPr lang="en-CA" sz="1800" dirty="0">
                <a:solidFill>
                  <a:schemeClr val="accent3">
                    <a:lumMod val="75000"/>
                  </a:schemeClr>
                </a:solidFill>
              </a:rPr>
              <a:t>color perceived by the </a:t>
            </a:r>
            <a:r>
              <a:rPr lang="en-CA" sz="1800" dirty="0" smtClean="0">
                <a:solidFill>
                  <a:schemeClr val="accent3">
                    <a:lumMod val="75000"/>
                  </a:schemeClr>
                </a:solidFill>
              </a:rPr>
              <a:t>user (</a:t>
            </a:r>
            <a:r>
              <a:rPr lang="en-CA" sz="1800" dirty="0" err="1" smtClean="0">
                <a:solidFill>
                  <a:schemeClr val="accent3">
                    <a:lumMod val="75000"/>
                  </a:schemeClr>
                </a:solidFill>
              </a:rPr>
              <a:t>Cp</a:t>
            </a:r>
            <a:r>
              <a:rPr lang="en-CA" sz="1800" dirty="0" smtClean="0">
                <a:solidFill>
                  <a:schemeClr val="accent3">
                    <a:lumMod val="75000"/>
                  </a:schemeClr>
                </a:solidFill>
              </a:rPr>
              <a:t>)</a:t>
            </a:r>
            <a:r>
              <a:rPr lang="en-CA" sz="1800" dirty="0" smtClean="0">
                <a:solidFill>
                  <a:schemeClr val="bg1"/>
                </a:solidFill>
              </a:rPr>
              <a:t> </a:t>
            </a:r>
            <a:r>
              <a:rPr lang="en-CA" sz="1800" dirty="0">
                <a:solidFill>
                  <a:schemeClr val="bg1"/>
                </a:solidFill>
              </a:rPr>
              <a:t>: </a:t>
            </a:r>
            <a:r>
              <a:rPr lang="en-CA" sz="1800" dirty="0" smtClean="0">
                <a:solidFill>
                  <a:schemeClr val="bg1"/>
                </a:solidFill>
              </a:rPr>
              <a:t>’</a:t>
            </a:r>
            <a:r>
              <a:rPr lang="en-CA" sz="1800" dirty="0" smtClean="0">
                <a:solidFill>
                  <a:schemeClr val="accent3">
                    <a:lumMod val="75000"/>
                  </a:schemeClr>
                </a:solidFill>
              </a:rPr>
              <a:t>d</a:t>
            </a:r>
            <a:r>
              <a:rPr lang="en-CA" sz="1800" dirty="0" smtClean="0">
                <a:solidFill>
                  <a:schemeClr val="bg1"/>
                </a:solidFill>
              </a:rPr>
              <a:t>’ (</a:t>
            </a:r>
            <a:r>
              <a:rPr lang="en-CA" sz="1800" dirty="0" smtClean="0">
                <a:solidFill>
                  <a:srgbClr val="FFFF00"/>
                </a:solidFill>
              </a:rPr>
              <a:t>with correction algorithm</a:t>
            </a:r>
            <a:r>
              <a:rPr lang="en-CA" sz="1800" dirty="0" smtClean="0">
                <a:solidFill>
                  <a:schemeClr val="bg1"/>
                </a:solidFill>
              </a:rPr>
              <a:t>)</a:t>
            </a:r>
          </a:p>
          <a:p>
            <a:pPr marL="400050" lvl="2" indent="0">
              <a:buNone/>
            </a:pPr>
            <a:r>
              <a:rPr lang="en-CA" sz="2000" dirty="0" smtClean="0">
                <a:solidFill>
                  <a:schemeClr val="accent3">
                    <a:lumMod val="75000"/>
                  </a:schemeClr>
                </a:solidFill>
              </a:rPr>
              <a:t>	‘</a:t>
            </a:r>
            <a:r>
              <a:rPr lang="en-CA" sz="2000" dirty="0">
                <a:solidFill>
                  <a:schemeClr val="accent3">
                    <a:lumMod val="75000"/>
                  </a:schemeClr>
                </a:solidFill>
              </a:rPr>
              <a:t>d’=</a:t>
            </a:r>
            <a:r>
              <a:rPr lang="en-CA" sz="2000" dirty="0" err="1">
                <a:solidFill>
                  <a:schemeClr val="accent3">
                    <a:lumMod val="75000"/>
                  </a:schemeClr>
                </a:solidFill>
              </a:rPr>
              <a:t>Δ|Cp</a:t>
            </a:r>
            <a:r>
              <a:rPr lang="en-CA" sz="2000" dirty="0">
                <a:solidFill>
                  <a:schemeClr val="accent3">
                    <a:lumMod val="75000"/>
                  </a:schemeClr>
                </a:solidFill>
              </a:rPr>
              <a:t> - </a:t>
            </a:r>
            <a:r>
              <a:rPr lang="en-CA" sz="2000" dirty="0" err="1" smtClean="0">
                <a:solidFill>
                  <a:schemeClr val="accent3">
                    <a:lumMod val="75000"/>
                  </a:schemeClr>
                </a:solidFill>
              </a:rPr>
              <a:t>Ci</a:t>
            </a:r>
            <a:r>
              <a:rPr lang="en-CA" sz="2000" dirty="0" smtClean="0">
                <a:solidFill>
                  <a:schemeClr val="accent3">
                    <a:lumMod val="75000"/>
                  </a:schemeClr>
                </a:solidFill>
              </a:rPr>
              <a:t>|</a:t>
            </a:r>
            <a:endParaRPr lang="en-CA" sz="20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CA" sz="1800" dirty="0">
              <a:solidFill>
                <a:schemeClr val="bg1"/>
              </a:solidFill>
            </a:endParaRPr>
          </a:p>
          <a:p>
            <a:r>
              <a:rPr lang="en-CA" sz="1800" dirty="0" smtClean="0">
                <a:solidFill>
                  <a:schemeClr val="bg1"/>
                </a:solidFill>
              </a:rPr>
              <a:t>The </a:t>
            </a:r>
            <a:r>
              <a:rPr lang="en-CA" sz="1800" dirty="0">
                <a:solidFill>
                  <a:schemeClr val="bg1"/>
                </a:solidFill>
              </a:rPr>
              <a:t>Euclidian distance between the </a:t>
            </a:r>
            <a:r>
              <a:rPr lang="en-CA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color intended(</a:t>
            </a:r>
            <a:r>
              <a:rPr lang="en-CA" sz="1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Ci</a:t>
            </a:r>
            <a:r>
              <a:rPr lang="en-CA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 </a:t>
            </a:r>
            <a:r>
              <a:rPr lang="en-CA" sz="1800" dirty="0">
                <a:solidFill>
                  <a:schemeClr val="bg1"/>
                </a:solidFill>
              </a:rPr>
              <a:t>and the </a:t>
            </a:r>
            <a:r>
              <a:rPr lang="en-CA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color perceived by the user (</a:t>
            </a:r>
            <a:r>
              <a:rPr lang="en-CA" sz="1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Cp</a:t>
            </a:r>
            <a:r>
              <a:rPr lang="en-CA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  <a:r>
              <a:rPr lang="en-CA" sz="1800" dirty="0">
                <a:solidFill>
                  <a:schemeClr val="bg1"/>
                </a:solidFill>
              </a:rPr>
              <a:t> : </a:t>
            </a:r>
            <a:r>
              <a:rPr lang="en-CA" sz="1800" dirty="0" smtClean="0">
                <a:solidFill>
                  <a:schemeClr val="bg1"/>
                </a:solidFill>
              </a:rPr>
              <a:t>’</a:t>
            </a:r>
            <a:r>
              <a:rPr lang="en-CA" sz="18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</a:t>
            </a:r>
            <a:r>
              <a:rPr lang="en-CA" sz="1800" dirty="0" smtClean="0">
                <a:solidFill>
                  <a:schemeClr val="bg1"/>
                </a:solidFill>
              </a:rPr>
              <a:t>’ </a:t>
            </a:r>
            <a:r>
              <a:rPr lang="en-CA" sz="1800" dirty="0">
                <a:solidFill>
                  <a:schemeClr val="bg1"/>
                </a:solidFill>
              </a:rPr>
              <a:t>(</a:t>
            </a:r>
            <a:r>
              <a:rPr lang="en-CA" sz="1800" dirty="0" smtClean="0">
                <a:solidFill>
                  <a:srgbClr val="FFFF00"/>
                </a:solidFill>
              </a:rPr>
              <a:t>without correction </a:t>
            </a:r>
            <a:r>
              <a:rPr lang="en-CA" sz="1800" dirty="0">
                <a:solidFill>
                  <a:srgbClr val="FFFF00"/>
                </a:solidFill>
              </a:rPr>
              <a:t>algorithm</a:t>
            </a:r>
            <a:r>
              <a:rPr lang="en-CA" sz="1800" dirty="0">
                <a:solidFill>
                  <a:schemeClr val="bg1"/>
                </a:solidFill>
              </a:rPr>
              <a:t>)</a:t>
            </a:r>
          </a:p>
          <a:p>
            <a:pPr marL="0" lvl="2" indent="0">
              <a:buNone/>
            </a:pPr>
            <a:r>
              <a:rPr lang="en-CA" sz="2000" dirty="0" smtClean="0">
                <a:solidFill>
                  <a:schemeClr val="accent3">
                    <a:lumMod val="75000"/>
                  </a:schemeClr>
                </a:solidFill>
              </a:rPr>
              <a:t>	</a:t>
            </a:r>
            <a:r>
              <a:rPr lang="en-CA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‘D’=</a:t>
            </a:r>
            <a:r>
              <a:rPr lang="en-CA" sz="1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Δ|Cp</a:t>
            </a:r>
            <a:r>
              <a:rPr lang="en-CA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- </a:t>
            </a:r>
            <a:r>
              <a:rPr lang="en-CA" sz="1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Ci</a:t>
            </a:r>
            <a:r>
              <a:rPr lang="en-CA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|</a:t>
            </a:r>
          </a:p>
          <a:p>
            <a:endParaRPr lang="en-CA" sz="1800" dirty="0" smtClean="0">
              <a:solidFill>
                <a:schemeClr val="bg1"/>
              </a:solidFill>
            </a:endParaRPr>
          </a:p>
          <a:p>
            <a:r>
              <a:rPr lang="en-CA" sz="1800" dirty="0" smtClean="0">
                <a:solidFill>
                  <a:schemeClr val="bg1"/>
                </a:solidFill>
              </a:rPr>
              <a:t>Hypothesis</a:t>
            </a:r>
            <a:r>
              <a:rPr lang="en-CA" sz="18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CA" sz="2400" dirty="0">
                <a:solidFill>
                  <a:schemeClr val="accent3">
                    <a:lumMod val="75000"/>
                  </a:schemeClr>
                </a:solidFill>
              </a:rPr>
              <a:t>‘d ‘&lt; ‘D’</a:t>
            </a:r>
          </a:p>
          <a:p>
            <a:endParaRPr lang="en-CA" dirty="0">
              <a:solidFill>
                <a:schemeClr val="bg1"/>
              </a:solidFill>
            </a:endParaRPr>
          </a:p>
          <a:p>
            <a:r>
              <a:rPr lang="en-CA" sz="1800" dirty="0">
                <a:solidFill>
                  <a:schemeClr val="bg1"/>
                </a:solidFill>
              </a:rPr>
              <a:t>Smaller the value of ‘d’ </a:t>
            </a:r>
          </a:p>
          <a:p>
            <a:pPr marL="0" indent="0">
              <a:buNone/>
            </a:pPr>
            <a:r>
              <a:rPr lang="en-CA" sz="1800" dirty="0">
                <a:solidFill>
                  <a:schemeClr val="bg1"/>
                </a:solidFill>
              </a:rPr>
              <a:t>       higher the accuracy of </a:t>
            </a:r>
            <a:r>
              <a:rPr lang="en-CA" sz="1800" dirty="0" smtClean="0">
                <a:solidFill>
                  <a:schemeClr val="bg1"/>
                </a:solidFill>
              </a:rPr>
              <a:t>the algorithm</a:t>
            </a:r>
            <a:endParaRPr lang="en-CA" sz="1800" dirty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38</a:t>
            </a:fld>
            <a:endParaRPr lang="en-CA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080395"/>
            <a:ext cx="3744416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8E795-597F-443C-9676-49C817A82306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191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813618" y="2271195"/>
            <a:ext cx="1187881" cy="697144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C00000">
                  <a:alpha val="30000"/>
                </a:srgb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97938" y="1268760"/>
            <a:ext cx="811326" cy="93610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4424324" y="2439747"/>
            <a:ext cx="379277" cy="360040"/>
          </a:xfrm>
          <a:prstGeom prst="rect">
            <a:avLst/>
          </a:prstGeom>
          <a:solidFill>
            <a:srgbClr val="FF00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3562058" y="1268760"/>
            <a:ext cx="828092" cy="9361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4083522" y="2439747"/>
            <a:ext cx="324036" cy="360040"/>
          </a:xfrm>
          <a:prstGeom prst="rect">
            <a:avLst/>
          </a:prstGeom>
          <a:solidFill>
            <a:srgbClr val="C00000">
              <a:alpha val="7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821951" y="3336581"/>
            <a:ext cx="7344816" cy="2952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 9"/>
          <p:cNvSpPr/>
          <p:nvPr/>
        </p:nvSpPr>
        <p:spPr>
          <a:xfrm>
            <a:off x="4369144" y="4653136"/>
            <a:ext cx="379277" cy="360040"/>
          </a:xfrm>
          <a:prstGeom prst="rect">
            <a:avLst/>
          </a:prstGeom>
          <a:solidFill>
            <a:srgbClr val="FF0000">
              <a:alpha val="5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4352166" y="4162554"/>
            <a:ext cx="379277" cy="360040"/>
          </a:xfrm>
          <a:prstGeom prst="rect">
            <a:avLst/>
          </a:prstGeom>
          <a:solidFill>
            <a:srgbClr val="FA0606">
              <a:alpha val="5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4352167" y="5157192"/>
            <a:ext cx="379277" cy="360040"/>
          </a:xfrm>
          <a:prstGeom prst="rect">
            <a:avLst/>
          </a:prstGeom>
          <a:solidFill>
            <a:srgbClr val="F91C05">
              <a:alpha val="5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4861625" y="4151248"/>
            <a:ext cx="379277" cy="360040"/>
          </a:xfrm>
          <a:prstGeom prst="rect">
            <a:avLst/>
          </a:prstGeom>
          <a:solidFill>
            <a:srgbClr val="FF4F4F">
              <a:alpha val="5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7162428" y="4296122"/>
            <a:ext cx="379277" cy="360040"/>
          </a:xfrm>
          <a:prstGeom prst="rect">
            <a:avLst/>
          </a:prstGeom>
          <a:solidFill>
            <a:srgbClr val="FF3300">
              <a:alpha val="5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3757828" y="4644184"/>
            <a:ext cx="379277" cy="360040"/>
          </a:xfrm>
          <a:prstGeom prst="rect">
            <a:avLst/>
          </a:prstGeom>
          <a:solidFill>
            <a:srgbClr val="DE0000">
              <a:alpha val="5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7162428" y="5249524"/>
            <a:ext cx="379277" cy="360040"/>
          </a:xfrm>
          <a:prstGeom prst="rect">
            <a:avLst/>
          </a:prstGeom>
          <a:solidFill>
            <a:srgbClr val="A40000">
              <a:alpha val="5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156176" y="4854884"/>
            <a:ext cx="3792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483768" y="4854884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499992" y="3717032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558783" y="5733256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itle 34"/>
          <p:cNvSpPr txBox="1">
            <a:spLocks/>
          </p:cNvSpPr>
          <p:nvPr/>
        </p:nvSpPr>
        <p:spPr>
          <a:xfrm>
            <a:off x="613792" y="22045"/>
            <a:ext cx="7772400" cy="95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solidFill>
                  <a:schemeClr val="bg1"/>
                </a:solidFill>
              </a:rPr>
              <a:t>Algorithm Validation</a:t>
            </a:r>
            <a:endParaRPr lang="en-CA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209264" y="5517232"/>
            <a:ext cx="145096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396050" y="3740636"/>
            <a:ext cx="0" cy="6255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96050" y="3798970"/>
            <a:ext cx="1095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Change in hue</a:t>
            </a:r>
            <a:endParaRPr lang="en-CA" sz="1200" dirty="0"/>
          </a:p>
        </p:txBody>
      </p:sp>
      <p:sp>
        <p:nvSpPr>
          <p:cNvPr id="29" name="Rectangle 28"/>
          <p:cNvSpPr/>
          <p:nvPr/>
        </p:nvSpPr>
        <p:spPr>
          <a:xfrm>
            <a:off x="3757827" y="4186158"/>
            <a:ext cx="379277" cy="360040"/>
          </a:xfrm>
          <a:prstGeom prst="rect">
            <a:avLst/>
          </a:prstGeom>
          <a:solidFill>
            <a:srgbClr val="DE0000">
              <a:alpha val="5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/>
          <p:cNvSpPr/>
          <p:nvPr/>
        </p:nvSpPr>
        <p:spPr>
          <a:xfrm>
            <a:off x="3770606" y="5106379"/>
            <a:ext cx="379277" cy="360040"/>
          </a:xfrm>
          <a:prstGeom prst="rect">
            <a:avLst/>
          </a:prstGeom>
          <a:solidFill>
            <a:srgbClr val="DE0000">
              <a:alpha val="5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861625" y="4656162"/>
            <a:ext cx="379277" cy="360040"/>
          </a:xfrm>
          <a:prstGeom prst="rect">
            <a:avLst/>
          </a:prstGeom>
          <a:solidFill>
            <a:srgbClr val="DE0000">
              <a:alpha val="5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 31"/>
          <p:cNvSpPr/>
          <p:nvPr/>
        </p:nvSpPr>
        <p:spPr>
          <a:xfrm>
            <a:off x="4877200" y="5161289"/>
            <a:ext cx="379277" cy="360040"/>
          </a:xfrm>
          <a:prstGeom prst="rect">
            <a:avLst/>
          </a:prstGeom>
          <a:solidFill>
            <a:srgbClr val="DE0000">
              <a:alpha val="5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7162428" y="4746339"/>
            <a:ext cx="379277" cy="360040"/>
          </a:xfrm>
          <a:prstGeom prst="rect">
            <a:avLst/>
          </a:prstGeom>
          <a:solidFill>
            <a:srgbClr val="FF0000">
              <a:alpha val="5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TextBox 33"/>
          <p:cNvSpPr txBox="1"/>
          <p:nvPr/>
        </p:nvSpPr>
        <p:spPr>
          <a:xfrm>
            <a:off x="6844977" y="3717032"/>
            <a:ext cx="1095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Change in saturation</a:t>
            </a:r>
            <a:endParaRPr lang="en-CA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7162427" y="4384094"/>
            <a:ext cx="1095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              + Key</a:t>
            </a:r>
            <a:endParaRPr lang="en-CA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7177523" y="5445554"/>
            <a:ext cx="1095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              - Key</a:t>
            </a:r>
            <a:endParaRPr lang="en-CA" sz="1200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7710246" y="4157464"/>
            <a:ext cx="0" cy="6255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710246" y="5214390"/>
            <a:ext cx="0" cy="6504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39</a:t>
            </a:fld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3AD-6B71-4D8B-83F4-6D5706F23B1C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022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5.11219E-7 L -0.00382 -0.113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-56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5.11219E-7 L -0.00278 -0.1138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569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5.11219E-7 L -0.00191 -0.1138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5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</a:t>
            </a:fld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0BA87-3761-400C-BE23-505F853DE660}" type="datetime1">
              <a:rPr lang="en-CA" smtClean="0"/>
              <a:t>18/09/2013</a:t>
            </a:fld>
            <a:endParaRPr lang="en-CA"/>
          </a:p>
        </p:txBody>
      </p:sp>
      <p:pic>
        <p:nvPicPr>
          <p:cNvPr id="3077" name="Picture 5" descr="C:\Users\srikanth\Dropbox\thesis data\template\MSc thsis 2012-03-13\images\New folder\bitma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24744"/>
            <a:ext cx="7344498" cy="441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42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037430" y="2974130"/>
            <a:ext cx="1187881" cy="697144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C00000">
                  <a:alpha val="30000"/>
                </a:srgb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13962" y="1971695"/>
            <a:ext cx="841759" cy="9361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/>
          <p:cNvSpPr/>
          <p:nvPr/>
        </p:nvSpPr>
        <p:spPr>
          <a:xfrm>
            <a:off x="4631370" y="3142682"/>
            <a:ext cx="379277" cy="360040"/>
          </a:xfrm>
          <a:prstGeom prst="rect">
            <a:avLst/>
          </a:prstGeom>
          <a:solidFill>
            <a:srgbClr val="C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3785870" y="1971695"/>
            <a:ext cx="828092" cy="9361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4307334" y="3142682"/>
            <a:ext cx="324036" cy="360040"/>
          </a:xfrm>
          <a:prstGeom prst="rect">
            <a:avLst/>
          </a:prstGeom>
          <a:solidFill>
            <a:srgbClr val="C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itle 34"/>
          <p:cNvSpPr txBox="1">
            <a:spLocks/>
          </p:cNvSpPr>
          <p:nvPr/>
        </p:nvSpPr>
        <p:spPr>
          <a:xfrm>
            <a:off x="613792" y="22045"/>
            <a:ext cx="7772400" cy="95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solidFill>
                  <a:schemeClr val="bg1"/>
                </a:solidFill>
              </a:rPr>
              <a:t>System Validation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28184" y="2276872"/>
            <a:ext cx="250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Without color correction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86854" y="5223523"/>
            <a:ext cx="1187881" cy="697144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C00000">
                  <a:alpha val="30000"/>
                </a:srgb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54408" y="4221088"/>
            <a:ext cx="811326" cy="9361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4580794" y="5392075"/>
            <a:ext cx="379277" cy="360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3735294" y="4221088"/>
            <a:ext cx="828092" cy="9361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4256758" y="5392075"/>
            <a:ext cx="324036" cy="360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6197059" y="4504474"/>
            <a:ext cx="22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With color correction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40</a:t>
            </a:fld>
            <a:endParaRPr lang="en-CA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BCC0C-5F2E-475F-B3B5-784AFD9ECED1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61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5.11219E-7 L -0.00382 -0.113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-56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5.11219E-7 L -0.00278 -0.1138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569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5.11219E-7 L -0.00191 -0.1138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5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5.11219E-7 L -0.00382 -0.1138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-569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5.11219E-7 L -0.00278 -0.1138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569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5.11219E-7 L -0.00191 -0.1138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5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8" grpId="0"/>
      <p:bldP spid="9" grpId="0" animBg="1"/>
      <p:bldP spid="11" grpId="0" animBg="1"/>
      <p:bldP spid="13" grpId="0" animBg="1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755576" y="692696"/>
            <a:ext cx="7772400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cap="all" dirty="0" smtClean="0">
                <a:solidFill>
                  <a:schemeClr val="bg1"/>
                </a:solidFill>
              </a:rPr>
              <a:t>Possible Extension</a:t>
            </a:r>
            <a:endParaRPr lang="en-CA" sz="4000" cap="all" dirty="0">
              <a:solidFill>
                <a:schemeClr val="bg1"/>
              </a:solidFill>
            </a:endParaRP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1331640" y="2564904"/>
            <a:ext cx="5904656" cy="288032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CA" dirty="0" smtClean="0">
                <a:solidFill>
                  <a:schemeClr val="bg1"/>
                </a:solidFill>
              </a:rPr>
              <a:t>Color fidelity</a:t>
            </a:r>
          </a:p>
          <a:p>
            <a:pPr algn="r"/>
            <a:r>
              <a:rPr lang="en-CA" dirty="0" smtClean="0">
                <a:solidFill>
                  <a:schemeClr val="bg1"/>
                </a:solidFill>
              </a:rPr>
              <a:t>Contrast preservation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41</a:t>
            </a:fld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05CB-BDC4-4214-95B1-D472AD1291E7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346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mtClean="0">
                <a:solidFill>
                  <a:schemeClr val="bg1"/>
                </a:solidFill>
              </a:rPr>
              <a:t>Color fidelity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13962" y="1971695"/>
            <a:ext cx="841759" cy="9361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/>
          <p:cNvSpPr/>
          <p:nvPr/>
        </p:nvSpPr>
        <p:spPr>
          <a:xfrm>
            <a:off x="3785870" y="1971695"/>
            <a:ext cx="414046" cy="9361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4554408" y="4221088"/>
            <a:ext cx="811326" cy="9361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3735294" y="4221088"/>
            <a:ext cx="828092" cy="9361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6197059" y="4504474"/>
            <a:ext cx="22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With color correction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28184" y="2276872"/>
            <a:ext cx="250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Without color correction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99916" y="1971695"/>
            <a:ext cx="414046" cy="9361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4613962" y="1971695"/>
            <a:ext cx="414046" cy="9361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ounded Rectangle 10"/>
          <p:cNvSpPr/>
          <p:nvPr/>
        </p:nvSpPr>
        <p:spPr>
          <a:xfrm>
            <a:off x="3968208" y="2978791"/>
            <a:ext cx="1397526" cy="814910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rgbClr val="C00000">
                    <a:alpha val="30000"/>
                  </a:srgbClr>
                </a:solidFill>
              </a:rPr>
              <a:t>Text to read </a:t>
            </a:r>
            <a:endParaRPr lang="en-CA" dirty="0">
              <a:solidFill>
                <a:srgbClr val="C00000">
                  <a:alpha val="30000"/>
                </a:srgb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54408" y="4221088"/>
            <a:ext cx="841759" cy="9361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3726316" y="4221088"/>
            <a:ext cx="414046" cy="9361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4140362" y="4221088"/>
            <a:ext cx="414046" cy="9361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4554408" y="4221088"/>
            <a:ext cx="414046" cy="9361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ounded Rectangle 15"/>
          <p:cNvSpPr/>
          <p:nvPr/>
        </p:nvSpPr>
        <p:spPr>
          <a:xfrm>
            <a:off x="3864623" y="5189141"/>
            <a:ext cx="1397526" cy="814910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rgbClr val="C00000"/>
                </a:solidFill>
              </a:rPr>
              <a:t>Text to read 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42</a:t>
            </a:fld>
            <a:endParaRPr lang="en-CA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C029C-8057-4AE3-B18F-402530F77C64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695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5.11219E-7 L -0.00382 -0.113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-5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5.11219E-7 L -0.00382 -0.1138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-5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13962" y="1971695"/>
            <a:ext cx="841759" cy="9361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3785869" y="1971695"/>
            <a:ext cx="1669851" cy="9361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6228184" y="2276872"/>
            <a:ext cx="250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Without color correction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54408" y="4221088"/>
            <a:ext cx="811326" cy="9361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3735294" y="4221088"/>
            <a:ext cx="1630440" cy="9361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6197059" y="4504474"/>
            <a:ext cx="225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With color correction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Title 34"/>
          <p:cNvSpPr txBox="1">
            <a:spLocks/>
          </p:cNvSpPr>
          <p:nvPr/>
        </p:nvSpPr>
        <p:spPr>
          <a:xfrm>
            <a:off x="613792" y="22045"/>
            <a:ext cx="7772400" cy="958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solidFill>
                  <a:schemeClr val="bg1"/>
                </a:solidFill>
              </a:rPr>
              <a:t>Contrast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037430" y="2974130"/>
            <a:ext cx="1249312" cy="814910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rgbClr val="FFFF00">
                    <a:alpha val="30000"/>
                  </a:srgbClr>
                </a:solidFill>
              </a:rPr>
              <a:t>Text to read </a:t>
            </a:r>
          </a:p>
          <a:p>
            <a:pPr algn="ctr"/>
            <a:endParaRPr lang="en-CA" dirty="0">
              <a:solidFill>
                <a:srgbClr val="C00000">
                  <a:alpha val="30000"/>
                </a:srgb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986854" y="5177690"/>
            <a:ext cx="1299888" cy="843598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rgbClr val="FFFF00">
                    <a:alpha val="30000"/>
                  </a:srgbClr>
                </a:solidFill>
              </a:rPr>
              <a:t>Text to read </a:t>
            </a:r>
          </a:p>
          <a:p>
            <a:pPr algn="ctr"/>
            <a:endParaRPr lang="en-CA" dirty="0">
              <a:solidFill>
                <a:srgbClr val="C00000">
                  <a:alpha val="30000"/>
                </a:srgb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43</a:t>
            </a:fld>
            <a:endParaRPr lang="en-CA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7C01E-677F-4A12-A9D6-28134E12AF71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953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5.11219E-7 L -0.00382 -0.1138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-5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5.11219E-7 L -0.00382 -0.1138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-5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000" b="1" cap="all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</a:rPr>
              <a:t>I propose on a see-through display: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</a:rPr>
              <a:t>A model to predict the digital color’s shift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</a:rPr>
              <a:t>A color </a:t>
            </a:r>
            <a:r>
              <a:rPr lang="en-CA" dirty="0">
                <a:solidFill>
                  <a:schemeClr val="bg1"/>
                </a:solidFill>
              </a:rPr>
              <a:t>rendering algorithm which will correct the </a:t>
            </a:r>
            <a:r>
              <a:rPr lang="en-CA" dirty="0" smtClean="0">
                <a:solidFill>
                  <a:schemeClr val="bg1"/>
                </a:solidFill>
              </a:rPr>
              <a:t>display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</a:rPr>
              <a:t>A system which will preserve </a:t>
            </a:r>
            <a:r>
              <a:rPr lang="en-CA" dirty="0">
                <a:solidFill>
                  <a:schemeClr val="bg1"/>
                </a:solidFill>
              </a:rPr>
              <a:t>the </a:t>
            </a:r>
            <a:r>
              <a:rPr lang="en-CA" dirty="0" smtClean="0">
                <a:solidFill>
                  <a:schemeClr val="bg1"/>
                </a:solidFill>
              </a:rPr>
              <a:t>color </a:t>
            </a:r>
            <a:r>
              <a:rPr lang="en-CA" dirty="0">
                <a:solidFill>
                  <a:schemeClr val="bg1"/>
                </a:solidFill>
              </a:rPr>
              <a:t>displayed on the display </a:t>
            </a:r>
            <a:r>
              <a:rPr lang="en-CA" dirty="0" smtClean="0">
                <a:solidFill>
                  <a:schemeClr val="bg1"/>
                </a:solidFill>
              </a:rPr>
              <a:t>as the </a:t>
            </a:r>
            <a:r>
              <a:rPr lang="en-CA" dirty="0">
                <a:solidFill>
                  <a:schemeClr val="bg1"/>
                </a:solidFill>
              </a:rPr>
              <a:t>designer </a:t>
            </a:r>
            <a:r>
              <a:rPr lang="en-CA" dirty="0" smtClean="0">
                <a:solidFill>
                  <a:schemeClr val="bg1"/>
                </a:solidFill>
              </a:rPr>
              <a:t>intended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44</a:t>
            </a:fld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F266-9919-41B2-BD16-798BE5219E91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801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Thank you, Questions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Presented by,</a:t>
            </a:r>
          </a:p>
          <a:p>
            <a:r>
              <a:rPr lang="en-CA" dirty="0" err="1" smtClean="0"/>
              <a:t>Srikanth</a:t>
            </a:r>
            <a:r>
              <a:rPr lang="en-CA" dirty="0" smtClean="0"/>
              <a:t> </a:t>
            </a:r>
            <a:r>
              <a:rPr lang="en-CA" dirty="0" err="1" smtClean="0"/>
              <a:t>Kirshnamachari</a:t>
            </a:r>
            <a:r>
              <a:rPr lang="en-CA" dirty="0" smtClean="0"/>
              <a:t> </a:t>
            </a:r>
            <a:r>
              <a:rPr lang="en-CA" dirty="0" err="1" smtClean="0"/>
              <a:t>Sridharan</a:t>
            </a:r>
            <a:endParaRPr lang="en-C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45</a:t>
            </a:fld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1392-CB73-4821-A7DF-A1061A519832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726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Annexure</a:t>
            </a:r>
            <a:br>
              <a:rPr lang="en-CA" dirty="0" smtClean="0">
                <a:solidFill>
                  <a:schemeClr val="bg1"/>
                </a:solidFill>
              </a:rPr>
            </a:b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5F47D-AD13-458F-B9B9-57C6F9E40659}" type="datetime1">
              <a:rPr lang="en-CA" smtClean="0"/>
              <a:t>18/09/2013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549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Just Noticeable Difference 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18/09/2013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47</a:t>
            </a:fld>
            <a:endParaRPr lang="en-CA"/>
          </a:p>
        </p:txBody>
      </p:sp>
      <p:pic>
        <p:nvPicPr>
          <p:cNvPr id="6" name="Content Placeholder 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01634"/>
            <a:ext cx="5400600" cy="4618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192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solidFill>
                  <a:schemeClr val="bg1"/>
                </a:solidFill>
              </a:rPr>
              <a:t>XYZ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pPr marL="0" indent="0">
              <a:buFont typeface="Arial" pitchFamily="34" charset="0"/>
              <a:buNone/>
            </a:pPr>
            <a:endParaRPr lang="en-CA" sz="1600" dirty="0" smtClean="0"/>
          </a:p>
          <a:p>
            <a:pPr marL="0" indent="0">
              <a:buFont typeface="Arial" pitchFamily="34" charset="0"/>
              <a:buNone/>
            </a:pPr>
            <a:endParaRPr lang="en-CA" sz="16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503" y="1068198"/>
            <a:ext cx="6016993" cy="365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5085184"/>
            <a:ext cx="216217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203848" y="6534556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Pictures from </a:t>
            </a:r>
            <a:r>
              <a:rPr lang="en-CA" dirty="0" err="1" smtClean="0">
                <a:solidFill>
                  <a:schemeClr val="bg1"/>
                </a:solidFill>
              </a:rPr>
              <a:t>wikipedia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48</a:t>
            </a:fld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C5BB-1439-430F-92FA-6E42F0D8BD05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338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Problem Foreseen in Direct Color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27" y="1533549"/>
            <a:ext cx="5190985" cy="4080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11759" y="5613711"/>
            <a:ext cx="4680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chemeClr val="bg1"/>
                </a:solidFill>
              </a:rPr>
              <a:t>Digital Color Intended (red) Digital Color Seen (Blue) relation on the See-through screen</a:t>
            </a:r>
            <a:endParaRPr lang="en-CA" sz="24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49</a:t>
            </a:fld>
            <a:endParaRPr lang="en-CA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9C92B-ED0D-4E2B-AA77-FDD2EAEDB896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094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5" y="1124744"/>
            <a:ext cx="4732889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019" y="2852936"/>
            <a:ext cx="4007197" cy="2397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361929" y="5390159"/>
            <a:ext cx="5763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solidFill>
                  <a:schemeClr val="bg1"/>
                </a:solidFill>
              </a:rPr>
              <a:t> </a:t>
            </a:r>
            <a:r>
              <a:rPr lang="en-CA" sz="1600" dirty="0" smtClean="0">
                <a:solidFill>
                  <a:schemeClr val="bg1"/>
                </a:solidFill>
              </a:rPr>
              <a:t>Kerr et </a:t>
            </a:r>
            <a:r>
              <a:rPr lang="en-CA" sz="1600" dirty="0">
                <a:solidFill>
                  <a:schemeClr val="bg1"/>
                </a:solidFill>
              </a:rPr>
              <a:t>al :Wearable mobile augmented reality: evaluating outdoor</a:t>
            </a:r>
          </a:p>
          <a:p>
            <a:r>
              <a:rPr lang="en-CA" sz="1600" dirty="0">
                <a:solidFill>
                  <a:schemeClr val="bg1"/>
                </a:solidFill>
              </a:rPr>
              <a:t>user experience. VRCAI ’11</a:t>
            </a:r>
            <a:endParaRPr lang="en-CA" sz="1600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27584" y="71399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Usability Problem</a:t>
            </a:r>
            <a:endParaRPr lang="en-CA" sz="40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5</a:t>
            </a:fld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2C63-1366-4782-BDCA-5C77108C09DD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716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Rational behind using Direct model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The predicted color will also be published on the same screen.</a:t>
            </a:r>
          </a:p>
          <a:p>
            <a:endParaRPr lang="en-CA" dirty="0">
              <a:solidFill>
                <a:schemeClr val="bg1"/>
              </a:solidFill>
            </a:endParaRPr>
          </a:p>
          <a:p>
            <a:r>
              <a:rPr lang="en-CA" dirty="0" smtClean="0">
                <a:solidFill>
                  <a:schemeClr val="bg1"/>
                </a:solidFill>
              </a:rPr>
              <a:t>Can </a:t>
            </a:r>
            <a:r>
              <a:rPr lang="en-CA" dirty="0" smtClean="0">
                <a:solidFill>
                  <a:schemeClr val="accent3"/>
                </a:solidFill>
              </a:rPr>
              <a:t>calibrate the display</a:t>
            </a:r>
            <a:r>
              <a:rPr lang="en-CA" dirty="0" smtClean="0">
                <a:solidFill>
                  <a:schemeClr val="bg1"/>
                </a:solidFill>
              </a:rPr>
              <a:t> to produce the color as needed.</a:t>
            </a:r>
          </a:p>
          <a:p>
            <a:endParaRPr lang="en-CA" dirty="0" smtClean="0">
              <a:solidFill>
                <a:schemeClr val="bg1"/>
              </a:solidFill>
            </a:endParaRPr>
          </a:p>
          <a:p>
            <a:r>
              <a:rPr lang="en-CA" dirty="0" smtClean="0">
                <a:solidFill>
                  <a:schemeClr val="bg1"/>
                </a:solidFill>
              </a:rPr>
              <a:t>This factor </a:t>
            </a:r>
            <a:r>
              <a:rPr lang="en-CA" dirty="0" smtClean="0">
                <a:solidFill>
                  <a:schemeClr val="accent3"/>
                </a:solidFill>
              </a:rPr>
              <a:t>is dependent on the hardware</a:t>
            </a:r>
            <a:endParaRPr lang="en-CA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50</a:t>
            </a:fld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AA14A-522B-434C-8179-58D200687C10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185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Variables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</a:rPr>
              <a:t>Independent :</a:t>
            </a:r>
          </a:p>
          <a:p>
            <a:r>
              <a:rPr lang="en-CA" sz="1800" dirty="0" smtClean="0">
                <a:solidFill>
                  <a:schemeClr val="bg1"/>
                </a:solidFill>
              </a:rPr>
              <a:t>Model</a:t>
            </a:r>
          </a:p>
          <a:p>
            <a:r>
              <a:rPr lang="en-CA" sz="1800" dirty="0" smtClean="0">
                <a:solidFill>
                  <a:schemeClr val="bg1"/>
                </a:solidFill>
              </a:rPr>
              <a:t>colours on </a:t>
            </a:r>
            <a:r>
              <a:rPr lang="en-CA" sz="1800" dirty="0">
                <a:solidFill>
                  <a:schemeClr val="bg1"/>
                </a:solidFill>
              </a:rPr>
              <a:t>the see-through </a:t>
            </a:r>
            <a:r>
              <a:rPr lang="en-CA" sz="1800" dirty="0" smtClean="0">
                <a:solidFill>
                  <a:schemeClr val="bg1"/>
                </a:solidFill>
              </a:rPr>
              <a:t>screen ( random 20 per user from 33000). </a:t>
            </a:r>
          </a:p>
          <a:p>
            <a:r>
              <a:rPr lang="en-CA" sz="1800" dirty="0" smtClean="0">
                <a:solidFill>
                  <a:schemeClr val="bg1"/>
                </a:solidFill>
              </a:rPr>
              <a:t>colours </a:t>
            </a:r>
            <a:r>
              <a:rPr lang="en-CA" sz="1800" dirty="0">
                <a:solidFill>
                  <a:schemeClr val="bg1"/>
                </a:solidFill>
              </a:rPr>
              <a:t>on the </a:t>
            </a:r>
            <a:r>
              <a:rPr lang="en-CA" sz="1800" dirty="0" smtClean="0">
                <a:solidFill>
                  <a:schemeClr val="bg1"/>
                </a:solidFill>
              </a:rPr>
              <a:t>background (24).</a:t>
            </a: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</a:rPr>
              <a:t>Dependent:</a:t>
            </a:r>
          </a:p>
          <a:p>
            <a:pPr marL="0" indent="0">
              <a:buNone/>
            </a:pPr>
            <a:r>
              <a:rPr lang="en-CA" sz="1800" dirty="0">
                <a:solidFill>
                  <a:schemeClr val="bg1"/>
                </a:solidFill>
              </a:rPr>
              <a:t>the user's perception of the </a:t>
            </a:r>
            <a:r>
              <a:rPr lang="en-CA" sz="1800" dirty="0" smtClean="0">
                <a:solidFill>
                  <a:schemeClr val="bg1"/>
                </a:solidFill>
              </a:rPr>
              <a:t>colour</a:t>
            </a:r>
          </a:p>
          <a:p>
            <a:pPr marL="0" indent="0">
              <a:buNone/>
            </a:pPr>
            <a:endParaRPr lang="en-CA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Controlled</a:t>
            </a:r>
            <a:r>
              <a:rPr lang="en-CA" sz="1800" dirty="0" smtClean="0">
                <a:solidFill>
                  <a:schemeClr val="bg1"/>
                </a:solidFill>
              </a:rPr>
              <a:t> :</a:t>
            </a:r>
          </a:p>
          <a:p>
            <a:r>
              <a:rPr lang="en-CA" sz="1800" dirty="0">
                <a:solidFill>
                  <a:schemeClr val="bg1"/>
                </a:solidFill>
              </a:rPr>
              <a:t>brightness of the projected colour, </a:t>
            </a:r>
            <a:endParaRPr lang="en-CA" sz="1800" dirty="0" smtClean="0">
              <a:solidFill>
                <a:schemeClr val="bg1"/>
              </a:solidFill>
            </a:endParaRPr>
          </a:p>
          <a:p>
            <a:r>
              <a:rPr lang="en-CA" sz="1800" dirty="0" smtClean="0">
                <a:solidFill>
                  <a:schemeClr val="bg1"/>
                </a:solidFill>
              </a:rPr>
              <a:t>luminosity </a:t>
            </a:r>
            <a:r>
              <a:rPr lang="en-CA" sz="1800" dirty="0">
                <a:solidFill>
                  <a:schemeClr val="bg1"/>
                </a:solidFill>
              </a:rPr>
              <a:t>of the </a:t>
            </a:r>
            <a:r>
              <a:rPr lang="en-CA" sz="1800" dirty="0" smtClean="0">
                <a:solidFill>
                  <a:schemeClr val="bg1"/>
                </a:solidFill>
              </a:rPr>
              <a:t>back-ground,</a:t>
            </a:r>
          </a:p>
          <a:p>
            <a:r>
              <a:rPr lang="en-CA" sz="1800" dirty="0" smtClean="0">
                <a:solidFill>
                  <a:schemeClr val="bg1"/>
                </a:solidFill>
              </a:rPr>
              <a:t>Distance </a:t>
            </a:r>
            <a:r>
              <a:rPr lang="en-CA" sz="1800" dirty="0">
                <a:solidFill>
                  <a:schemeClr val="bg1"/>
                </a:solidFill>
              </a:rPr>
              <a:t>between the user and the display device.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51</a:t>
            </a:fld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AFA1C-19F1-43AF-BC0D-CB2FE2A87D62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524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mtClean="0">
                <a:solidFill>
                  <a:schemeClr val="bg1"/>
                </a:solidFill>
              </a:rPr>
              <a:t>Variables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5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CA" dirty="0" smtClean="0">
                <a:solidFill>
                  <a:schemeClr val="bg1"/>
                </a:solidFill>
              </a:rPr>
              <a:t>Independent :</a:t>
            </a:r>
          </a:p>
          <a:p>
            <a:r>
              <a:rPr lang="en-CA" sz="1800" dirty="0" smtClean="0">
                <a:solidFill>
                  <a:schemeClr val="bg1"/>
                </a:solidFill>
              </a:rPr>
              <a:t>Algorithm.</a:t>
            </a:r>
          </a:p>
          <a:p>
            <a:r>
              <a:rPr lang="en-CA" sz="1800" dirty="0" smtClean="0">
                <a:solidFill>
                  <a:schemeClr val="bg1"/>
                </a:solidFill>
              </a:rPr>
              <a:t>colours on the see-through screen ( sample 20 per user from 33000). </a:t>
            </a:r>
          </a:p>
          <a:p>
            <a:r>
              <a:rPr lang="en-CA" sz="1800" dirty="0" smtClean="0">
                <a:solidFill>
                  <a:schemeClr val="bg1"/>
                </a:solidFill>
              </a:rPr>
              <a:t>colours on the background (24).</a:t>
            </a:r>
          </a:p>
          <a:p>
            <a:pPr marL="0" indent="0">
              <a:buFont typeface="Arial" pitchFamily="34" charset="0"/>
              <a:buNone/>
            </a:pPr>
            <a:endParaRPr lang="en-CA" dirty="0" smtClean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CA" dirty="0" smtClean="0">
                <a:solidFill>
                  <a:schemeClr val="bg1"/>
                </a:solidFill>
              </a:rPr>
              <a:t>Dependent:</a:t>
            </a:r>
          </a:p>
          <a:p>
            <a:pPr marL="0" indent="0">
              <a:buFont typeface="Arial" pitchFamily="34" charset="0"/>
              <a:buNone/>
            </a:pPr>
            <a:r>
              <a:rPr lang="en-CA" sz="1800" dirty="0" smtClean="0">
                <a:solidFill>
                  <a:schemeClr val="bg1"/>
                </a:solidFill>
              </a:rPr>
              <a:t>the user's perception of the colour</a:t>
            </a:r>
          </a:p>
          <a:p>
            <a:pPr marL="0" indent="0">
              <a:buFont typeface="Arial" pitchFamily="34" charset="0"/>
              <a:buNone/>
            </a:pPr>
            <a:endParaRPr lang="en-CA" dirty="0" smtClean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CA" dirty="0" smtClean="0">
                <a:solidFill>
                  <a:schemeClr val="bg1"/>
                </a:solidFill>
              </a:rPr>
              <a:t>Controlled</a:t>
            </a:r>
            <a:r>
              <a:rPr lang="en-CA" sz="1800" dirty="0" smtClean="0">
                <a:solidFill>
                  <a:schemeClr val="bg1"/>
                </a:solidFill>
              </a:rPr>
              <a:t> :</a:t>
            </a:r>
          </a:p>
          <a:p>
            <a:r>
              <a:rPr lang="en-CA" sz="1800" dirty="0" smtClean="0">
                <a:solidFill>
                  <a:schemeClr val="bg1"/>
                </a:solidFill>
              </a:rPr>
              <a:t>brightness of the projected colour, </a:t>
            </a:r>
          </a:p>
          <a:p>
            <a:r>
              <a:rPr lang="en-CA" sz="1800" dirty="0" smtClean="0">
                <a:solidFill>
                  <a:schemeClr val="bg1"/>
                </a:solidFill>
              </a:rPr>
              <a:t>luminosity of the back-ground,</a:t>
            </a:r>
          </a:p>
          <a:p>
            <a:r>
              <a:rPr lang="en-CA" sz="1800" dirty="0" smtClean="0">
                <a:solidFill>
                  <a:schemeClr val="bg1"/>
                </a:solidFill>
              </a:rPr>
              <a:t>Distance between the user and the display device.</a:t>
            </a:r>
            <a:endParaRPr lang="en-CA" sz="1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52</a:t>
            </a:fld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4067E-ECEA-4CE7-A838-B2CEFD65D24C}" type="datetime1">
              <a:rPr lang="en-CA" smtClean="0"/>
              <a:t>18/09/2013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602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Colors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Power </a:t>
            </a:r>
            <a:r>
              <a:rPr lang="en-CA" dirty="0" err="1" smtClean="0">
                <a:solidFill>
                  <a:schemeClr val="bg1"/>
                </a:solidFill>
              </a:rPr>
              <a:t>Vs</a:t>
            </a:r>
            <a:r>
              <a:rPr lang="en-CA" dirty="0" smtClean="0">
                <a:solidFill>
                  <a:schemeClr val="bg1"/>
                </a:solidFill>
              </a:rPr>
              <a:t> Wavelength</a:t>
            </a:r>
          </a:p>
          <a:p>
            <a:r>
              <a:rPr lang="en-CA" dirty="0" smtClean="0">
                <a:solidFill>
                  <a:schemeClr val="bg1"/>
                </a:solidFill>
              </a:rPr>
              <a:t>Each wavelength is a color </a:t>
            </a:r>
          </a:p>
          <a:p>
            <a:endParaRPr lang="en-CA" dirty="0" smtClean="0">
              <a:solidFill>
                <a:schemeClr val="bg1"/>
              </a:solidFill>
            </a:endParaRP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pPr marL="0" indent="0">
              <a:buNone/>
            </a:pPr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AC64A-E902-445A-A2D5-FD372FEA1EF9}" type="datetime1">
              <a:rPr lang="en-CA" smtClean="0"/>
              <a:t>18/09/2013</a:t>
            </a:fld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53</a:t>
            </a:fld>
            <a:endParaRPr lang="en-CA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49" y="3197919"/>
            <a:ext cx="771525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83768" y="6488668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Pictures from Wikipedia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368" y="3933056"/>
            <a:ext cx="2534800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52" y="3904481"/>
            <a:ext cx="23622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6180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Color Spaces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Color space is an abstract mathematical model to  represent and reproduce colors</a:t>
            </a:r>
          </a:p>
          <a:p>
            <a:endParaRPr lang="en-CA" dirty="0" smtClean="0">
              <a:solidFill>
                <a:schemeClr val="bg1"/>
              </a:solidFill>
            </a:endParaRPr>
          </a:p>
          <a:p>
            <a:r>
              <a:rPr lang="en-CA" dirty="0" smtClean="0">
                <a:solidFill>
                  <a:schemeClr val="bg1"/>
                </a:solidFill>
              </a:rPr>
              <a:t>CIE </a:t>
            </a:r>
            <a:r>
              <a:rPr lang="en-CA" sz="2800" dirty="0" smtClean="0">
                <a:solidFill>
                  <a:schemeClr val="bg1"/>
                </a:solidFill>
              </a:rPr>
              <a:t>(International Commission on Illumination)</a:t>
            </a:r>
          </a:p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	</a:t>
            </a:r>
            <a:r>
              <a:rPr lang="en-CA" dirty="0" smtClean="0">
                <a:solidFill>
                  <a:schemeClr val="bg1"/>
                </a:solidFill>
              </a:rPr>
              <a:t>	</a:t>
            </a:r>
          </a:p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	</a:t>
            </a:r>
            <a:r>
              <a:rPr lang="en-CA" dirty="0" smtClean="0">
                <a:solidFill>
                  <a:schemeClr val="bg1"/>
                </a:solidFill>
              </a:rPr>
              <a:t>	Basic: XYZ </a:t>
            </a:r>
            <a:r>
              <a:rPr lang="en-CA" sz="2400" dirty="0" smtClean="0">
                <a:solidFill>
                  <a:schemeClr val="bg1"/>
                </a:solidFill>
              </a:rPr>
              <a:t>(1936)</a:t>
            </a: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</a:rPr>
              <a:t>		Uniform: LAB, LUV </a:t>
            </a:r>
            <a:r>
              <a:rPr lang="en-CA" sz="2400" dirty="0" smtClean="0">
                <a:solidFill>
                  <a:schemeClr val="bg1"/>
                </a:solidFill>
              </a:rPr>
              <a:t>(1976)</a:t>
            </a: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</a:rPr>
              <a:t>		Digital: RGB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C1BF1-F92E-421D-BB11-F321A08789FA}" type="datetime1">
              <a:rPr lang="en-CA" smtClean="0"/>
              <a:t>18/09/2013</a:t>
            </a:fld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7144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solidFill>
                  <a:schemeClr val="bg1"/>
                </a:solidFill>
              </a:rPr>
              <a:t>Spaces Derivation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969" y="1148915"/>
            <a:ext cx="2267143" cy="2466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63" y="4309719"/>
            <a:ext cx="1481138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524249"/>
            <a:ext cx="1801319" cy="1035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524249"/>
            <a:ext cx="1592450" cy="1194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>
            <a:endCxn id="4" idx="0"/>
          </p:cNvCxnSpPr>
          <p:nvPr/>
        </p:nvCxnSpPr>
        <p:spPr>
          <a:xfrm flipH="1">
            <a:off x="1517432" y="3445623"/>
            <a:ext cx="2211759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339601" y="3501008"/>
            <a:ext cx="2112719" cy="10232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379736" y="3573016"/>
            <a:ext cx="120256" cy="9512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24128" y="2060848"/>
            <a:ext cx="52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XYZ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5616" y="5949280"/>
            <a:ext cx="55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LUV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79736" y="594928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LAB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72480" y="5949280"/>
            <a:ext cx="66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 smtClean="0">
                <a:solidFill>
                  <a:schemeClr val="bg1"/>
                </a:solidFill>
              </a:rPr>
              <a:t>sRGB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79712" y="6510439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Pictures from </a:t>
            </a:r>
            <a:r>
              <a:rPr lang="en-CA" dirty="0" err="1" smtClean="0">
                <a:solidFill>
                  <a:schemeClr val="bg1"/>
                </a:solidFill>
              </a:rPr>
              <a:t>Lindbloom’s</a:t>
            </a:r>
            <a:r>
              <a:rPr lang="en-CA" dirty="0" smtClean="0">
                <a:solidFill>
                  <a:schemeClr val="bg1"/>
                </a:solidFill>
              </a:rPr>
              <a:t> website and </a:t>
            </a:r>
            <a:r>
              <a:rPr lang="en-CA" dirty="0" err="1" smtClean="0">
                <a:solidFill>
                  <a:schemeClr val="bg1"/>
                </a:solidFill>
              </a:rPr>
              <a:t>wikipedia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DC99-83D0-44A0-BCD2-8C850C008D4F}" type="datetime1">
              <a:rPr lang="en-CA" smtClean="0"/>
              <a:t>18/09/2013</a:t>
            </a:fld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5502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711200" y="71399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Content Based </a:t>
            </a:r>
            <a:r>
              <a:rPr lang="en-CA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Solutions</a:t>
            </a:r>
            <a:endParaRPr lang="en-CA" sz="40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6</a:t>
            </a:fld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2C63-1366-4782-BDCA-5C77108C09DD}" type="datetime1">
              <a:rPr lang="en-CA" smtClean="0"/>
              <a:t>18/09/2013</a:t>
            </a:fld>
            <a:endParaRPr lang="en-CA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665" y="3199897"/>
            <a:ext cx="3510863" cy="2633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04" y="3186750"/>
            <a:ext cx="3528392" cy="264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450352" y="5852647"/>
            <a:ext cx="665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>
                <a:solidFill>
                  <a:schemeClr val="bg1"/>
                </a:solidFill>
              </a:rPr>
              <a:t>Tanaka et al,  </a:t>
            </a:r>
            <a:r>
              <a:rPr lang="en-CA" sz="1600" dirty="0">
                <a:solidFill>
                  <a:schemeClr val="bg1"/>
                </a:solidFill>
              </a:rPr>
              <a:t>An information layout method for an </a:t>
            </a:r>
            <a:r>
              <a:rPr lang="en-CA" sz="1600" dirty="0" smtClean="0">
                <a:solidFill>
                  <a:schemeClr val="bg1"/>
                </a:solidFill>
              </a:rPr>
              <a:t>optical see-through </a:t>
            </a:r>
            <a:r>
              <a:rPr lang="en-CA" sz="1600" dirty="0">
                <a:solidFill>
                  <a:schemeClr val="bg1"/>
                </a:solidFill>
              </a:rPr>
              <a:t>head mounted display focusing on the </a:t>
            </a:r>
            <a:r>
              <a:rPr lang="en-CA" sz="1600" dirty="0" smtClean="0">
                <a:solidFill>
                  <a:schemeClr val="bg1"/>
                </a:solidFill>
              </a:rPr>
              <a:t>view ability. ISMAR 08</a:t>
            </a:r>
            <a:endParaRPr lang="en-CA" sz="1600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8" y="805908"/>
            <a:ext cx="28289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85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Hardware Based Solution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CD6C6-4B77-4155-8C73-5C3F52CDCE15}" type="datetime1">
              <a:rPr lang="en-CA" smtClean="0"/>
              <a:t>18/09/2013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7</a:t>
            </a:fld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44" y="1191273"/>
            <a:ext cx="5285928" cy="4269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03648" y="5711031"/>
            <a:ext cx="648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err="1" smtClean="0">
                <a:solidFill>
                  <a:schemeClr val="bg1"/>
                </a:solidFill>
              </a:rPr>
              <a:t>Cakmakci</a:t>
            </a:r>
            <a:r>
              <a:rPr lang="en-CA" sz="1600" dirty="0" smtClean="0">
                <a:solidFill>
                  <a:schemeClr val="bg1"/>
                </a:solidFill>
              </a:rPr>
              <a:t> et al</a:t>
            </a:r>
            <a:r>
              <a:rPr lang="en-CA" sz="1600" dirty="0">
                <a:solidFill>
                  <a:schemeClr val="bg1"/>
                </a:solidFill>
              </a:rPr>
              <a:t>, </a:t>
            </a:r>
            <a:endParaRPr lang="en-CA" sz="1600" dirty="0" smtClean="0">
              <a:solidFill>
                <a:schemeClr val="bg1"/>
              </a:solidFill>
            </a:endParaRPr>
          </a:p>
          <a:p>
            <a:r>
              <a:rPr lang="en-CA" sz="1600" dirty="0" smtClean="0">
                <a:solidFill>
                  <a:schemeClr val="bg1"/>
                </a:solidFill>
              </a:rPr>
              <a:t>A </a:t>
            </a:r>
            <a:r>
              <a:rPr lang="en-CA" sz="1600" dirty="0">
                <a:solidFill>
                  <a:schemeClr val="bg1"/>
                </a:solidFill>
              </a:rPr>
              <a:t>compact </a:t>
            </a:r>
            <a:r>
              <a:rPr lang="en-CA" sz="1600" dirty="0" smtClean="0">
                <a:solidFill>
                  <a:schemeClr val="bg1"/>
                </a:solidFill>
              </a:rPr>
              <a:t>optical see-through </a:t>
            </a:r>
            <a:r>
              <a:rPr lang="en-CA" sz="1600" dirty="0">
                <a:solidFill>
                  <a:schemeClr val="bg1"/>
                </a:solidFill>
              </a:rPr>
              <a:t>head-worn </a:t>
            </a:r>
            <a:r>
              <a:rPr lang="en-CA" sz="1600" dirty="0" smtClean="0">
                <a:solidFill>
                  <a:schemeClr val="bg1"/>
                </a:solidFill>
              </a:rPr>
              <a:t>display with occlusion support.</a:t>
            </a:r>
          </a:p>
          <a:p>
            <a:r>
              <a:rPr lang="en-CA" sz="1600" dirty="0" smtClean="0">
                <a:solidFill>
                  <a:schemeClr val="bg1"/>
                </a:solidFill>
              </a:rPr>
              <a:t>ISMAR 2004</a:t>
            </a:r>
            <a:endParaRPr lang="en-CA" sz="16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1549" y="5544549"/>
            <a:ext cx="6724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err="1" smtClean="0">
                <a:solidFill>
                  <a:schemeClr val="bg1"/>
                </a:solidFill>
              </a:rPr>
              <a:t>Kiyokawa</a:t>
            </a:r>
            <a:r>
              <a:rPr lang="en-CA" sz="1600" dirty="0" smtClean="0">
                <a:solidFill>
                  <a:schemeClr val="bg1"/>
                </a:solidFill>
              </a:rPr>
              <a:t> et al</a:t>
            </a:r>
            <a:r>
              <a:rPr lang="en-CA" sz="1600" dirty="0">
                <a:solidFill>
                  <a:schemeClr val="bg1"/>
                </a:solidFill>
              </a:rPr>
              <a:t>, An Occlusion-Capable Optical See-through Head Mount Display</a:t>
            </a:r>
          </a:p>
          <a:p>
            <a:r>
              <a:rPr lang="en-CA" sz="1600" dirty="0">
                <a:solidFill>
                  <a:schemeClr val="bg1"/>
                </a:solidFill>
              </a:rPr>
              <a:t>for Supporting Co-located Collaboration</a:t>
            </a:r>
            <a:r>
              <a:rPr lang="en-CA" sz="1600" dirty="0" smtClean="0">
                <a:solidFill>
                  <a:schemeClr val="bg1"/>
                </a:solidFill>
              </a:rPr>
              <a:t>. ISMAR 2003</a:t>
            </a:r>
            <a:endParaRPr lang="en-CA" sz="1600" dirty="0">
              <a:solidFill>
                <a:schemeClr val="bg1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724" y="1178007"/>
            <a:ext cx="6516568" cy="4295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01" y="1191273"/>
            <a:ext cx="3901461" cy="4409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68" y="1594927"/>
            <a:ext cx="3535940" cy="3462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472072"/>
            <a:ext cx="3795976" cy="3707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8422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How We differ ?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4853136"/>
          </a:xfrm>
        </p:spPr>
        <p:txBody>
          <a:bodyPr>
            <a:norm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aim not to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change the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location of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UI elements </a:t>
            </a:r>
          </a:p>
          <a:p>
            <a:pPr marL="457200" lvl="1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or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Add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new hardware components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wanted to manipulate the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color shown by the display; an approach known as </a:t>
            </a:r>
            <a:r>
              <a:rPr lang="en-CA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Color Correction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.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BB57-5B8F-404B-AB78-2C17C421ADE7}" type="datetime1">
              <a:rPr lang="en-CA" smtClean="0"/>
              <a:t>18/09/2013</a:t>
            </a:fld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325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548680"/>
            <a:ext cx="8229600" cy="114300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Color Correction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Involves in the system </a:t>
            </a:r>
            <a:r>
              <a:rPr lang="en-CA" dirty="0" smtClean="0">
                <a:solidFill>
                  <a:schemeClr val="accent2"/>
                </a:solidFill>
                <a:latin typeface="Calibri Light" panose="020F0302020204030204" pitchFamily="34" charset="0"/>
              </a:rPr>
              <a:t>finding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an </a:t>
            </a:r>
            <a:r>
              <a:rPr lang="en-CA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alternative digital color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which, upon </a:t>
            </a:r>
            <a:r>
              <a:rPr lang="en-CA" dirty="0" smtClean="0">
                <a:solidFill>
                  <a:schemeClr val="accent2"/>
                </a:solidFill>
                <a:latin typeface="Calibri Light" panose="020F0302020204030204" pitchFamily="34" charset="0"/>
              </a:rPr>
              <a:t>blending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with the background </a:t>
            </a:r>
            <a:r>
              <a:rPr lang="en-CA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comes closest to the desired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digital color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18/09/2013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660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9153</TotalTime>
  <Words>2672</Words>
  <Application>Microsoft Office PowerPoint</Application>
  <PresentationFormat>On-screen Show (4:3)</PresentationFormat>
  <Paragraphs>621</Paragraphs>
  <Slides>55</Slides>
  <Notes>33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7" baseType="lpstr">
      <vt:lpstr>Office Theme</vt:lpstr>
      <vt:lpstr>Adobe Acrobat Document</vt:lpstr>
      <vt:lpstr>Color Correction for Optical See-Through Displays Using Display Color Profiles</vt:lpstr>
      <vt:lpstr>Introduction </vt:lpstr>
      <vt:lpstr>PowerPoint Presentation</vt:lpstr>
      <vt:lpstr>PowerPoint Presentation</vt:lpstr>
      <vt:lpstr>PowerPoint Presentation</vt:lpstr>
      <vt:lpstr>PowerPoint Presentation</vt:lpstr>
      <vt:lpstr>Hardware Based Solution</vt:lpstr>
      <vt:lpstr>How We differ ?</vt:lpstr>
      <vt:lpstr>Color Correction</vt:lpstr>
      <vt:lpstr>Background</vt:lpstr>
      <vt:lpstr>Color Blending</vt:lpstr>
      <vt:lpstr>Color Blending Model</vt:lpstr>
      <vt:lpstr>Color Blending Model</vt:lpstr>
      <vt:lpstr>Contribution</vt:lpstr>
      <vt:lpstr>Color Correction</vt:lpstr>
      <vt:lpstr>PowerPoint Presentation</vt:lpstr>
      <vt:lpstr>Color Correction in OSTD</vt:lpstr>
      <vt:lpstr>Background</vt:lpstr>
      <vt:lpstr>Approach</vt:lpstr>
      <vt:lpstr>PowerPoint Presentation</vt:lpstr>
      <vt:lpstr>Naming Terminologies</vt:lpstr>
      <vt:lpstr>Color Prediction Model</vt:lpstr>
      <vt:lpstr>1. Direct Model</vt:lpstr>
      <vt:lpstr>Direct Color Prediction Model</vt:lpstr>
      <vt:lpstr>Direct Color Prediction Model</vt:lpstr>
      <vt:lpstr>2. CAT Dependent Color Prediction Model</vt:lpstr>
      <vt:lpstr>Chromatic Adaptation Transform (CAT)</vt:lpstr>
      <vt:lpstr>CAT Dependent Model</vt:lpstr>
      <vt:lpstr>3. Gamut Mapping Model</vt:lpstr>
      <vt:lpstr>PowerPoint Presentation</vt:lpstr>
      <vt:lpstr>Gamut Mapping Model</vt:lpstr>
      <vt:lpstr>Color Correction Algorithm</vt:lpstr>
      <vt:lpstr>Evaluation</vt:lpstr>
      <vt:lpstr>Colors for experiment</vt:lpstr>
      <vt:lpstr>Hardware</vt:lpstr>
      <vt:lpstr>Model </vt:lpstr>
      <vt:lpstr>PowerPoint Presentation</vt:lpstr>
      <vt:lpstr>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Thank you, Questions</vt:lpstr>
      <vt:lpstr>Annexure </vt:lpstr>
      <vt:lpstr>Just Noticeable Difference </vt:lpstr>
      <vt:lpstr>PowerPoint Presentation</vt:lpstr>
      <vt:lpstr>Problem Foreseen in Direct Color</vt:lpstr>
      <vt:lpstr>Rational behind using Direct model</vt:lpstr>
      <vt:lpstr>Variables</vt:lpstr>
      <vt:lpstr>PowerPoint Presentation</vt:lpstr>
      <vt:lpstr>Colors</vt:lpstr>
      <vt:lpstr>Color Spaces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Proposal Solutions To The Colour Mixing Problem Present In See-Through Displays.</dc:title>
  <dc:creator>srikanth</dc:creator>
  <cp:lastModifiedBy>srikanth</cp:lastModifiedBy>
  <cp:revision>149</cp:revision>
  <dcterms:created xsi:type="dcterms:W3CDTF">2013-01-21T02:49:59Z</dcterms:created>
  <dcterms:modified xsi:type="dcterms:W3CDTF">2013-09-19T00:27:20Z</dcterms:modified>
</cp:coreProperties>
</file>